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84"/>
  </p:notesMasterIdLst>
  <p:handoutMasterIdLst>
    <p:handoutMasterId r:id="rId85"/>
  </p:handoutMasterIdLst>
  <p:sldIdLst>
    <p:sldId id="256" r:id="rId2"/>
    <p:sldId id="257"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4" r:id="rId35"/>
    <p:sldId id="317" r:id="rId36"/>
    <p:sldId id="318" r:id="rId37"/>
    <p:sldId id="315"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61" r:id="rId78"/>
    <p:sldId id="363" r:id="rId79"/>
    <p:sldId id="362" r:id="rId80"/>
    <p:sldId id="360" r:id="rId81"/>
    <p:sldId id="359" r:id="rId82"/>
    <p:sldId id="28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p:cViewPr>
        <p:scale>
          <a:sx n="76" d="100"/>
          <a:sy n="76" d="100"/>
        </p:scale>
        <p:origin x="-1146" y="1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D09FD9-0D28-48B5-A395-8DAB9F62D8E6}" type="datetime1">
              <a:rPr lang="en-US" smtClean="0"/>
              <a:t>13-Mar-23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B86D7C-A012-47A7-B74D-296BEAC37687}" type="slidenum">
              <a:rPr lang="en-US" smtClean="0"/>
              <a:t>‹#›</a:t>
            </a:fld>
            <a:endParaRPr lang="en-US"/>
          </a:p>
        </p:txBody>
      </p:sp>
    </p:spTree>
    <p:extLst>
      <p:ext uri="{BB962C8B-B14F-4D97-AF65-F5344CB8AC3E}">
        <p14:creationId xmlns:p14="http://schemas.microsoft.com/office/powerpoint/2010/main" val="125361482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B06D7-5808-49F3-B99C-4CD165F9C48C}" type="datetime1">
              <a:rPr lang="en-US" smtClean="0"/>
              <a:t>13-Mar-23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89048-094A-4BB9-8BF5-1166917B5F23}" type="slidenum">
              <a:rPr lang="en-US" smtClean="0"/>
              <a:t>‹#›</a:t>
            </a:fld>
            <a:endParaRPr lang="en-US"/>
          </a:p>
        </p:txBody>
      </p:sp>
    </p:spTree>
    <p:extLst>
      <p:ext uri="{BB962C8B-B14F-4D97-AF65-F5344CB8AC3E}">
        <p14:creationId xmlns:p14="http://schemas.microsoft.com/office/powerpoint/2010/main" val="177265517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589048-094A-4BB9-8BF5-1166917B5F23}" type="slidenum">
              <a:rPr lang="en-US" smtClean="0"/>
              <a:t>1</a:t>
            </a:fld>
            <a:endParaRPr lang="en-US"/>
          </a:p>
        </p:txBody>
      </p:sp>
      <p:sp>
        <p:nvSpPr>
          <p:cNvPr id="5" name="Date Placeholder 4"/>
          <p:cNvSpPr>
            <a:spLocks noGrp="1"/>
          </p:cNvSpPr>
          <p:nvPr>
            <p:ph type="dt" idx="11"/>
          </p:nvPr>
        </p:nvSpPr>
        <p:spPr/>
        <p:txBody>
          <a:bodyPr/>
          <a:lstStyle/>
          <a:p>
            <a:fld id="{4CBC7CA1-5400-42A6-AEC4-DF757BE8F9FA}" type="datetime1">
              <a:rPr lang="en-US" smtClean="0"/>
              <a:t>13-Mar-23</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75901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10B06D7-5808-49F3-B99C-4CD165F9C48C}" type="datetime1">
              <a:rPr lang="en-US" smtClean="0"/>
              <a:t>13-Mar-23</a:t>
            </a:fld>
            <a:endParaRPr lang="en-US"/>
          </a:p>
        </p:txBody>
      </p:sp>
      <p:sp>
        <p:nvSpPr>
          <p:cNvPr id="5" name="Slide Number Placeholder 4"/>
          <p:cNvSpPr>
            <a:spLocks noGrp="1"/>
          </p:cNvSpPr>
          <p:nvPr>
            <p:ph type="sldNum" sz="quarter" idx="11"/>
          </p:nvPr>
        </p:nvSpPr>
        <p:spPr/>
        <p:txBody>
          <a:bodyPr/>
          <a:lstStyle/>
          <a:p>
            <a:fld id="{94589048-094A-4BB9-8BF5-1166917B5F23}" type="slidenum">
              <a:rPr lang="en-US" smtClean="0"/>
              <a:t>2</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00956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r>
              <a:rPr lang="en-US" smtClean="0"/>
              <a:t>13-Mar-23</a:t>
            </a:r>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13-Mar-23</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r>
              <a:rPr lang="en-US" smtClean="0"/>
              <a:t>13-Mar-23</a:t>
            </a:r>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13-Mar-23</a:t>
            </a:r>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r>
              <a:rPr lang="en-US" smtClean="0"/>
              <a:t>13-Mar-23</a:t>
            </a:r>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13-Mar-23</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13-Mar-23</a:t>
            </a:r>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r>
              <a:rPr lang="en-US" smtClean="0"/>
              <a:t>13-Mar-23</a:t>
            </a:r>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r>
              <a:rPr lang="en-US" smtClean="0"/>
              <a:t>13-Mar-23</a:t>
            </a:r>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13-Mar-23</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r>
              <a:rPr lang="en-US" smtClean="0"/>
              <a:t>13-Mar-23</a:t>
            </a:r>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r>
              <a:rPr lang="en-US" smtClean="0"/>
              <a:t>13-Mar-23</a:t>
            </a:r>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tsc.or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6172199"/>
          </a:xfrm>
        </p:spPr>
        <p:txBody>
          <a:bodyPr/>
          <a:lstStyle/>
          <a:p>
            <a:pPr algn="l"/>
            <a:r>
              <a:rPr lang="en-US" b="1" dirty="0">
                <a:solidFill>
                  <a:srgbClr val="FF0000"/>
                </a:solidFill>
                <a:latin typeface="Algerian" pitchFamily="82" charset="0"/>
              </a:rPr>
              <a:t>DRSNS RAJALAKSHMI COLLEGE OF ARTS AND SCIENCE(AUTONOMOUS), COIMBATORE </a:t>
            </a:r>
            <a:br>
              <a:rPr lang="en-US" b="1" dirty="0">
                <a:solidFill>
                  <a:srgbClr val="FF0000"/>
                </a:solidFill>
                <a:latin typeface="Algerian" pitchFamily="82" charset="0"/>
              </a:rPr>
            </a:br>
            <a:r>
              <a:rPr lang="en-US" b="1" dirty="0" smtClean="0">
                <a:solidFill>
                  <a:srgbClr val="FF0000"/>
                </a:solidFill>
                <a:latin typeface="Algerian" pitchFamily="82" charset="0"/>
              </a:rPr>
              <a:t>MULTIMEDIA SYSTEMS</a:t>
            </a:r>
            <a:r>
              <a:rPr lang="en-US" b="1" dirty="0">
                <a:solidFill>
                  <a:srgbClr val="FF0000"/>
                </a:solidFill>
                <a:latin typeface="Algerian" pitchFamily="82" charset="0"/>
              </a:rPr>
              <a:t/>
            </a:r>
            <a:br>
              <a:rPr lang="en-US" b="1" dirty="0">
                <a:solidFill>
                  <a:srgbClr val="FF0000"/>
                </a:solidFill>
                <a:latin typeface="Algerian" pitchFamily="82" charset="0"/>
              </a:rPr>
            </a:br>
            <a:r>
              <a:rPr lang="en-US" dirty="0" smtClean="0">
                <a:solidFill>
                  <a:srgbClr val="FF0000"/>
                </a:solidFill>
                <a:latin typeface="Algerian" pitchFamily="82" charset="0"/>
              </a:rPr>
              <a:t/>
            </a:r>
            <a:br>
              <a:rPr lang="en-US" dirty="0" smtClean="0">
                <a:solidFill>
                  <a:srgbClr val="FF0000"/>
                </a:solidFill>
                <a:latin typeface="Algerian" pitchFamily="82" charset="0"/>
              </a:rPr>
            </a:br>
            <a:endParaRPr lang="en-US" dirty="0">
              <a:solidFill>
                <a:srgbClr val="FF0000"/>
              </a:solidFill>
              <a:latin typeface="Algerian" pitchFamily="82" charset="0"/>
            </a:endParaRPr>
          </a:p>
        </p:txBody>
      </p:sp>
      <p:pic>
        <p:nvPicPr>
          <p:cNvPr id="3" name="Google Shape;15;p13"/>
          <p:cNvPicPr preferRelativeResize="0"/>
          <p:nvPr/>
        </p:nvPicPr>
        <p:blipFill rotWithShape="1">
          <a:blip r:embed="rId3">
            <a:alphaModFix/>
          </a:blip>
          <a:srcRect/>
          <a:stretch/>
        </p:blipFill>
        <p:spPr>
          <a:xfrm>
            <a:off x="323528" y="692696"/>
            <a:ext cx="1553581" cy="933227"/>
          </a:xfrm>
          <a:prstGeom prst="rect">
            <a:avLst/>
          </a:prstGeom>
          <a:noFill/>
          <a:ln>
            <a:noFill/>
          </a:ln>
        </p:spPr>
      </p:pic>
      <p:pic>
        <p:nvPicPr>
          <p:cNvPr id="1026"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292889"/>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13-Mar-23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304175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b="0" dirty="0" smtClean="0"/>
              <a:t>Video format converters</a:t>
            </a:r>
            <a:endParaRPr lang="en-US" dirty="0"/>
          </a:p>
        </p:txBody>
      </p:sp>
      <p:sp>
        <p:nvSpPr>
          <p:cNvPr id="3" name="Content Placeholder 2"/>
          <p:cNvSpPr>
            <a:spLocks noGrp="1"/>
          </p:cNvSpPr>
          <p:nvPr>
            <p:ph idx="1"/>
          </p:nvPr>
        </p:nvSpPr>
        <p:spPr>
          <a:xfrm>
            <a:off x="457200" y="914400"/>
            <a:ext cx="7696200" cy="5562600"/>
          </a:xfrm>
        </p:spPr>
        <p:txBody>
          <a:bodyPr>
            <a:normAutofit/>
          </a:bodyPr>
          <a:lstStyle/>
          <a:p>
            <a:pPr lvl="1" algn="just">
              <a:lnSpc>
                <a:spcPct val="150000"/>
              </a:lnSpc>
              <a:spcBef>
                <a:spcPts val="0"/>
              </a:spcBef>
            </a:pPr>
            <a:r>
              <a:rPr lang="en-IN" dirty="0" smtClean="0">
                <a:solidFill>
                  <a:schemeClr val="tx1">
                    <a:lumMod val="95000"/>
                    <a:lumOff val="5000"/>
                  </a:schemeClr>
                </a:solidFill>
              </a:rPr>
              <a:t>YouTube and at many web sites but requires the Flash plug-in to be installed in the user’s browser</a:t>
            </a:r>
            <a:r>
              <a:rPr lang="en-IN" dirty="0" smtClean="0"/>
              <a:t>.</a:t>
            </a:r>
          </a:p>
          <a:p>
            <a:pPr lvl="1" algn="just">
              <a:lnSpc>
                <a:spcPct val="150000"/>
              </a:lnSpc>
              <a:spcBef>
                <a:spcPts val="0"/>
              </a:spcBef>
            </a:pPr>
            <a:r>
              <a:rPr lang="en-IN" u="sng" dirty="0" smtClean="0">
                <a:solidFill>
                  <a:schemeClr val="tx1">
                    <a:lumMod val="95000"/>
                    <a:lumOff val="5000"/>
                  </a:schemeClr>
                </a:solidFill>
              </a:rPr>
              <a:t>Video Format Converters</a:t>
            </a:r>
          </a:p>
          <a:p>
            <a:pPr lvl="2" algn="just">
              <a:lnSpc>
                <a:spcPct val="150000"/>
              </a:lnSpc>
              <a:spcBef>
                <a:spcPts val="0"/>
              </a:spcBef>
            </a:pPr>
            <a:r>
              <a:rPr lang="en-IN" dirty="0" smtClean="0"/>
              <a:t>you need to prepare a video file.</a:t>
            </a:r>
          </a:p>
          <a:p>
            <a:pPr lvl="2" algn="just">
              <a:lnSpc>
                <a:spcPct val="150000"/>
              </a:lnSpc>
              <a:spcBef>
                <a:spcPts val="0"/>
              </a:spcBef>
            </a:pPr>
            <a:r>
              <a:rPr lang="en-IN" dirty="0" smtClean="0"/>
              <a:t> will run on an iPod, a Droid, and an Atom-based </a:t>
            </a:r>
            <a:r>
              <a:rPr lang="en-IN" dirty="0" err="1" smtClean="0"/>
              <a:t>netbook</a:t>
            </a:r>
            <a:r>
              <a:rPr lang="en-IN" dirty="0" smtClean="0"/>
              <a:t>, as well as in all web browsers.</a:t>
            </a:r>
          </a:p>
          <a:p>
            <a:pPr lvl="2" algn="just">
              <a:lnSpc>
                <a:spcPct val="150000"/>
              </a:lnSpc>
              <a:spcBef>
                <a:spcPts val="0"/>
              </a:spcBef>
            </a:pPr>
            <a:r>
              <a:rPr lang="en-IN" dirty="0" smtClean="0"/>
              <a:t> you will need to convert your material into multiple formats. </a:t>
            </a:r>
            <a:endParaRPr lang="en-IN" u="sng" dirty="0" smtClean="0">
              <a:solidFill>
                <a:schemeClr val="tx1">
                  <a:lumMod val="95000"/>
                  <a:lumOff val="5000"/>
                </a:schemeClr>
              </a:solidFill>
            </a:endParaRPr>
          </a:p>
          <a:p>
            <a:pPr lvl="1" algn="just">
              <a:lnSpc>
                <a:spcPct val="150000"/>
              </a:lnSpc>
              <a:spcBef>
                <a:spcPts val="0"/>
              </a:spcBef>
            </a:pPr>
            <a:endParaRPr lang="en-IN" dirty="0" smtClean="0"/>
          </a:p>
          <a:p>
            <a:pPr lvl="1" algn="just">
              <a:lnSpc>
                <a:spcPct val="150000"/>
              </a:lnSpc>
              <a:spcBef>
                <a:spcPts val="0"/>
              </a:spcBef>
            </a:pPr>
            <a:endParaRPr lang="en-IN" dirty="0" smtClean="0"/>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500034" y="914400"/>
            <a:ext cx="6951831" cy="5562600"/>
          </a:xfrm>
          <a:prstGeom prst="rect">
            <a:avLst/>
          </a:prstGeom>
          <a:noFill/>
          <a:ln w="9525">
            <a:noFill/>
            <a:miter lim="800000"/>
            <a:headEnd/>
            <a:tailEnd/>
          </a:ln>
          <a:effectLst/>
        </p:spPr>
      </p:pic>
      <p:pic>
        <p:nvPicPr>
          <p:cNvPr id="4" name="Google Shape;15;p13"/>
          <p:cNvPicPr preferRelativeResize="0"/>
          <p:nvPr/>
        </p:nvPicPr>
        <p:blipFill rotWithShape="1">
          <a:blip r:embed="rId3">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Shooting and editing video</a:t>
            </a:r>
            <a:endParaRPr lang="en-US" dirty="0"/>
          </a:p>
        </p:txBody>
      </p:sp>
      <p:sp>
        <p:nvSpPr>
          <p:cNvPr id="4" name="Content Placeholder 3"/>
          <p:cNvSpPr>
            <a:spLocks noGrp="1"/>
          </p:cNvSpPr>
          <p:nvPr>
            <p:ph idx="1"/>
          </p:nvPr>
        </p:nvSpPr>
        <p:spPr>
          <a:xfrm>
            <a:off x="428596" y="928670"/>
            <a:ext cx="7239000" cy="4846320"/>
          </a:xfrm>
        </p:spPr>
        <p:txBody>
          <a:bodyPr>
            <a:normAutofit fontScale="92500" lnSpcReduction="20000"/>
          </a:bodyPr>
          <a:lstStyle/>
          <a:p>
            <a:pPr>
              <a:lnSpc>
                <a:spcPct val="150000"/>
              </a:lnSpc>
              <a:spcBef>
                <a:spcPts val="0"/>
              </a:spcBef>
            </a:pPr>
            <a:r>
              <a:rPr lang="en-IN" dirty="0" smtClean="0"/>
              <a:t>Shooting and Editing Video</a:t>
            </a:r>
          </a:p>
          <a:p>
            <a:pPr algn="just">
              <a:lnSpc>
                <a:spcPct val="150000"/>
              </a:lnSpc>
              <a:spcBef>
                <a:spcPts val="0"/>
              </a:spcBef>
              <a:buNone/>
            </a:pPr>
            <a:r>
              <a:rPr lang="en-US" dirty="0" smtClean="0"/>
              <a:t>	</a:t>
            </a:r>
            <a:r>
              <a:rPr lang="en-IN" dirty="0" smtClean="0"/>
              <a:t>camcorder- e basics of video recording and editing, as well as the constraints of using video in a multimedia project.</a:t>
            </a:r>
          </a:p>
          <a:p>
            <a:pPr algn="just">
              <a:lnSpc>
                <a:spcPct val="150000"/>
              </a:lnSpc>
              <a:spcBef>
                <a:spcPts val="0"/>
              </a:spcBef>
              <a:buNone/>
            </a:pPr>
            <a:r>
              <a:rPr lang="en-IN" dirty="0" smtClean="0"/>
              <a:t>   making digital video requires hardware that meets minimum specifications for processing speed, data transfer, and storage.</a:t>
            </a:r>
          </a:p>
          <a:p>
            <a:pPr algn="just">
              <a:buNone/>
            </a:pPr>
            <a:endParaRPr lang="en-IN" dirty="0" smtClean="0"/>
          </a:p>
          <a:p>
            <a:pPr algn="just">
              <a:buNone/>
            </a:pPr>
            <a:endParaRPr lang="en-IN" dirty="0" smtClean="0"/>
          </a:p>
          <a:p>
            <a:pPr algn="just">
              <a:buNone/>
            </a:pPr>
            <a:r>
              <a:rPr lang="en-US" dirty="0" smtClean="0"/>
              <a:t>	</a:t>
            </a:r>
            <a:endParaRPr lang="en-IN" dirty="0" smtClean="0"/>
          </a:p>
          <a:p>
            <a:pPr>
              <a:buNone/>
            </a:pPr>
            <a:endParaRPr lang="en-IN" dirty="0" smtClean="0"/>
          </a:p>
          <a:p>
            <a:endParaRPr lang="en-IN" dirty="0"/>
          </a:p>
        </p:txBody>
      </p:sp>
      <p:pic>
        <p:nvPicPr>
          <p:cNvPr id="5"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Shooting and editing video</a:t>
            </a:r>
            <a:endParaRPr lang="en-US" dirty="0"/>
          </a:p>
        </p:txBody>
      </p:sp>
      <p:sp>
        <p:nvSpPr>
          <p:cNvPr id="4" name="Content Placeholder 3"/>
          <p:cNvSpPr>
            <a:spLocks noGrp="1"/>
          </p:cNvSpPr>
          <p:nvPr>
            <p:ph idx="1"/>
          </p:nvPr>
        </p:nvSpPr>
        <p:spPr>
          <a:xfrm>
            <a:off x="428596" y="928670"/>
            <a:ext cx="7239000" cy="4846320"/>
          </a:xfrm>
        </p:spPr>
        <p:txBody>
          <a:bodyPr>
            <a:normAutofit fontScale="85000" lnSpcReduction="20000"/>
          </a:bodyPr>
          <a:lstStyle/>
          <a:p>
            <a:pPr>
              <a:lnSpc>
                <a:spcPct val="150000"/>
              </a:lnSpc>
              <a:spcBef>
                <a:spcPts val="0"/>
              </a:spcBef>
            </a:pPr>
            <a:r>
              <a:rPr lang="en-IN" dirty="0" smtClean="0"/>
              <a:t>Fast processor(s)</a:t>
            </a:r>
          </a:p>
          <a:p>
            <a:pPr>
              <a:lnSpc>
                <a:spcPct val="150000"/>
              </a:lnSpc>
              <a:spcBef>
                <a:spcPts val="0"/>
              </a:spcBef>
            </a:pPr>
            <a:r>
              <a:rPr lang="en-IN" dirty="0" smtClean="0"/>
              <a:t> ■ Plenty of RAM </a:t>
            </a:r>
          </a:p>
          <a:p>
            <a:pPr>
              <a:lnSpc>
                <a:spcPct val="150000"/>
              </a:lnSpc>
              <a:spcBef>
                <a:spcPts val="0"/>
              </a:spcBef>
            </a:pPr>
            <a:r>
              <a:rPr lang="en-IN" dirty="0" smtClean="0"/>
              <a:t>■ Computer with FireWire (IEEE 1394 or </a:t>
            </a:r>
            <a:r>
              <a:rPr lang="en-IN" dirty="0" err="1" smtClean="0"/>
              <a:t>i.Link</a:t>
            </a:r>
            <a:r>
              <a:rPr lang="en-IN" dirty="0" smtClean="0"/>
              <a:t>) or USB connection and cables</a:t>
            </a:r>
          </a:p>
          <a:p>
            <a:pPr>
              <a:lnSpc>
                <a:spcPct val="150000"/>
              </a:lnSpc>
              <a:spcBef>
                <a:spcPts val="0"/>
              </a:spcBef>
            </a:pPr>
            <a:r>
              <a:rPr lang="en-IN" dirty="0" smtClean="0"/>
              <a:t> ■ Fast and big hard disk(s)</a:t>
            </a:r>
          </a:p>
          <a:p>
            <a:pPr>
              <a:lnSpc>
                <a:spcPct val="150000"/>
              </a:lnSpc>
              <a:spcBef>
                <a:spcPts val="0"/>
              </a:spcBef>
            </a:pPr>
            <a:r>
              <a:rPr lang="en-IN" dirty="0" smtClean="0"/>
              <a:t> ■ A second display to allow for more real estate for your editing software</a:t>
            </a:r>
          </a:p>
          <a:p>
            <a:pPr>
              <a:lnSpc>
                <a:spcPct val="150000"/>
              </a:lnSpc>
              <a:spcBef>
                <a:spcPts val="0"/>
              </a:spcBef>
            </a:pPr>
            <a:r>
              <a:rPr lang="en-IN" dirty="0" smtClean="0"/>
              <a:t> ■ External speakers</a:t>
            </a:r>
          </a:p>
          <a:p>
            <a:pPr>
              <a:lnSpc>
                <a:spcPct val="150000"/>
              </a:lnSpc>
              <a:spcBef>
                <a:spcPts val="0"/>
              </a:spcBef>
            </a:pPr>
            <a:r>
              <a:rPr lang="en-IN" dirty="0" smtClean="0"/>
              <a:t> ■ Nonlinear editing (NLE) software</a:t>
            </a:r>
          </a:p>
          <a:p>
            <a:pPr algn="just">
              <a:buNone/>
            </a:pPr>
            <a:r>
              <a:rPr lang="en-IN" dirty="0" smtClean="0"/>
              <a:t>Vaughan’s Law of Multimedia Minimums</a:t>
            </a:r>
          </a:p>
          <a:p>
            <a:pPr algn="just">
              <a:buNone/>
            </a:pPr>
            <a:r>
              <a:rPr lang="en-US" dirty="0" smtClean="0"/>
              <a:t>	</a:t>
            </a:r>
            <a:endParaRPr lang="en-IN" dirty="0" smtClean="0"/>
          </a:p>
          <a:p>
            <a:pPr>
              <a:buNone/>
            </a:pPr>
            <a:endParaRPr lang="en-IN" dirty="0" smtClean="0"/>
          </a:p>
          <a:p>
            <a:endParaRPr lang="en-IN" dirty="0"/>
          </a:p>
        </p:txBody>
      </p:sp>
      <p:pic>
        <p:nvPicPr>
          <p:cNvPr id="5"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Shooting platform</a:t>
            </a:r>
            <a:endParaRPr lang="en-US" dirty="0"/>
          </a:p>
        </p:txBody>
      </p:sp>
      <p:sp>
        <p:nvSpPr>
          <p:cNvPr id="4" name="Content Placeholder 3"/>
          <p:cNvSpPr>
            <a:spLocks noGrp="1"/>
          </p:cNvSpPr>
          <p:nvPr>
            <p:ph idx="1"/>
          </p:nvPr>
        </p:nvSpPr>
        <p:spPr>
          <a:xfrm>
            <a:off x="428596" y="928670"/>
            <a:ext cx="7239000" cy="4846320"/>
          </a:xfrm>
        </p:spPr>
        <p:txBody>
          <a:bodyPr>
            <a:normAutofit/>
          </a:bodyPr>
          <a:lstStyle/>
          <a:p>
            <a:pPr>
              <a:lnSpc>
                <a:spcPct val="150000"/>
              </a:lnSpc>
              <a:spcBef>
                <a:spcPts val="0"/>
              </a:spcBef>
            </a:pPr>
            <a:r>
              <a:rPr lang="en-IN" dirty="0" smtClean="0"/>
              <a:t>The Shooting Platform</a:t>
            </a:r>
          </a:p>
          <a:p>
            <a:pPr algn="just">
              <a:lnSpc>
                <a:spcPct val="150000"/>
              </a:lnSpc>
              <a:spcBef>
                <a:spcPts val="0"/>
              </a:spcBef>
            </a:pPr>
            <a:r>
              <a:rPr lang="en-IN" dirty="0" smtClean="0"/>
              <a:t>With a little care, and careful adjustment of the lockdown screws, a sturdy conventional tripod can do wonders. </a:t>
            </a:r>
          </a:p>
          <a:p>
            <a:pPr algn="just">
              <a:lnSpc>
                <a:spcPct val="150000"/>
              </a:lnSpc>
              <a:spcBef>
                <a:spcPts val="0"/>
              </a:spcBef>
            </a:pPr>
            <a:r>
              <a:rPr lang="en-IN" dirty="0" smtClean="0"/>
              <a:t>.If you must shoot handheld, try to use a camera with an electronic image stabilization feature for static shots, use a “steady-cam” balancing attachment</a:t>
            </a:r>
          </a:p>
          <a:p>
            <a:pPr>
              <a:buNone/>
            </a:pPr>
            <a:endParaRPr lang="en-IN" dirty="0" smtClean="0"/>
          </a:p>
          <a:p>
            <a:endParaRPr lang="en-IN" dirty="0"/>
          </a:p>
        </p:txBody>
      </p:sp>
      <p:pic>
        <p:nvPicPr>
          <p:cNvPr id="5"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Shooting platform</a:t>
            </a:r>
            <a:endParaRPr lang="en-US" dirty="0"/>
          </a:p>
        </p:txBody>
      </p:sp>
      <p:sp>
        <p:nvSpPr>
          <p:cNvPr id="4" name="Content Placeholder 3"/>
          <p:cNvSpPr>
            <a:spLocks noGrp="1"/>
          </p:cNvSpPr>
          <p:nvPr>
            <p:ph idx="1"/>
          </p:nvPr>
        </p:nvSpPr>
        <p:spPr>
          <a:xfrm>
            <a:off x="428596" y="928670"/>
            <a:ext cx="7239000" cy="4846320"/>
          </a:xfrm>
        </p:spPr>
        <p:txBody>
          <a:bodyPr>
            <a:normAutofit/>
          </a:bodyPr>
          <a:lstStyle/>
          <a:p>
            <a:pPr>
              <a:lnSpc>
                <a:spcPct val="150000"/>
              </a:lnSpc>
              <a:spcBef>
                <a:spcPts val="0"/>
              </a:spcBef>
            </a:pPr>
            <a:r>
              <a:rPr lang="en-IN" dirty="0" smtClean="0"/>
              <a:t>Many digital camcorders will allow you to choose 4:3 or 16:9 aspect ratios for your recording.</a:t>
            </a:r>
          </a:p>
          <a:p>
            <a:pPr>
              <a:lnSpc>
                <a:spcPct val="150000"/>
              </a:lnSpc>
              <a:spcBef>
                <a:spcPts val="0"/>
              </a:spcBef>
            </a:pPr>
            <a:endParaRPr lang="en-IN" dirty="0" smtClean="0"/>
          </a:p>
          <a:p>
            <a:pPr>
              <a:buNone/>
            </a:pPr>
            <a:endParaRPr lang="en-IN" dirty="0" smtClean="0"/>
          </a:p>
          <a:p>
            <a:endParaRPr lang="en-IN" dirty="0"/>
          </a:p>
        </p:txBody>
      </p:sp>
      <p:pic>
        <p:nvPicPr>
          <p:cNvPr id="5"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Shooting platform</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642909" y="928670"/>
            <a:ext cx="7253381" cy="4643470"/>
          </a:xfrm>
          <a:prstGeom prst="rect">
            <a:avLst/>
          </a:prstGeom>
          <a:noFill/>
          <a:ln w="9525">
            <a:noFill/>
            <a:miter lim="800000"/>
            <a:headEnd/>
            <a:tailEnd/>
          </a:ln>
          <a:effectLst/>
        </p:spPr>
      </p:pic>
      <p:pic>
        <p:nvPicPr>
          <p:cNvPr id="4" name="Google Shape;15;p13"/>
          <p:cNvPicPr preferRelativeResize="0"/>
          <p:nvPr/>
        </p:nvPicPr>
        <p:blipFill rotWithShape="1">
          <a:blip r:embed="rId3">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Memory and storage devices</a:t>
            </a:r>
            <a:endParaRPr lang="en-US" dirty="0"/>
          </a:p>
        </p:txBody>
      </p:sp>
      <p:sp>
        <p:nvSpPr>
          <p:cNvPr id="4" name="Content Placeholder 3"/>
          <p:cNvSpPr>
            <a:spLocks noGrp="1"/>
          </p:cNvSpPr>
          <p:nvPr>
            <p:ph idx="1"/>
          </p:nvPr>
        </p:nvSpPr>
        <p:spPr>
          <a:xfrm>
            <a:off x="457200" y="785794"/>
            <a:ext cx="7239000" cy="5669942"/>
          </a:xfrm>
        </p:spPr>
        <p:txBody>
          <a:bodyPr>
            <a:normAutofit/>
          </a:bodyPr>
          <a:lstStyle/>
          <a:p>
            <a:r>
              <a:rPr lang="en-IN" dirty="0" smtClean="0"/>
              <a:t>Memory and Storage Devices</a:t>
            </a:r>
          </a:p>
          <a:p>
            <a:r>
              <a:rPr lang="en-IN" dirty="0" smtClean="0"/>
              <a:t>As you add more memory and storage space to your computer.</a:t>
            </a:r>
          </a:p>
          <a:p>
            <a:r>
              <a:rPr lang="en-IN" dirty="0" smtClean="0"/>
              <a:t>To estimate the memory requirements of a multimedia project—the space required on a hard disk.</a:t>
            </a:r>
          </a:p>
          <a:p>
            <a:r>
              <a:rPr lang="en-IN" dirty="0" err="1" smtClean="0"/>
              <a:t>Color</a:t>
            </a:r>
            <a:r>
              <a:rPr lang="en-IN" dirty="0" smtClean="0"/>
              <a:t> images, text, sound bites, video clips, and the programming code that glues it all together require memory.</a:t>
            </a:r>
          </a:p>
          <a:p>
            <a:r>
              <a:rPr lang="en-IN" dirty="0" smtClean="0"/>
              <a:t>making multimedia, you will also need to allocate memory for storing and archiving working files used during production</a:t>
            </a:r>
            <a:endParaRPr lang="en-IN" dirty="0"/>
          </a:p>
        </p:txBody>
      </p:sp>
      <p:pic>
        <p:nvPicPr>
          <p:cNvPr id="5"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Memory and storage devices</a:t>
            </a:r>
            <a:endParaRPr lang="en-US" dirty="0"/>
          </a:p>
        </p:txBody>
      </p:sp>
      <p:sp>
        <p:nvSpPr>
          <p:cNvPr id="4" name="Content Placeholder 3"/>
          <p:cNvSpPr>
            <a:spLocks noGrp="1"/>
          </p:cNvSpPr>
          <p:nvPr>
            <p:ph idx="1"/>
          </p:nvPr>
        </p:nvSpPr>
        <p:spPr>
          <a:xfrm>
            <a:off x="457200" y="785794"/>
            <a:ext cx="7239000" cy="5929354"/>
          </a:xfrm>
        </p:spPr>
        <p:txBody>
          <a:bodyPr>
            <a:normAutofit fontScale="92500" lnSpcReduction="20000"/>
          </a:bodyPr>
          <a:lstStyle/>
          <a:p>
            <a:pPr algn="just">
              <a:lnSpc>
                <a:spcPct val="150000"/>
              </a:lnSpc>
              <a:spcBef>
                <a:spcPts val="0"/>
              </a:spcBef>
            </a:pPr>
            <a:r>
              <a:rPr lang="en-IN" dirty="0" smtClean="0"/>
              <a:t>original audio and video clips, edited pieces, and final mixed pieces, production paperwork and correspondence, and at least one backup of your project files, with a second backup stored at another location.</a:t>
            </a:r>
            <a:endParaRPr lang="en-US" dirty="0" smtClean="0"/>
          </a:p>
          <a:p>
            <a:pPr algn="just">
              <a:lnSpc>
                <a:spcPct val="150000"/>
              </a:lnSpc>
              <a:spcBef>
                <a:spcPts val="0"/>
              </a:spcBef>
            </a:pPr>
            <a:r>
              <a:rPr lang="en-IN" dirty="0" smtClean="0"/>
              <a:t>Random Access Memory (RAM)</a:t>
            </a:r>
          </a:p>
          <a:p>
            <a:pPr algn="just">
              <a:lnSpc>
                <a:spcPct val="150000"/>
              </a:lnSpc>
              <a:spcBef>
                <a:spcPts val="0"/>
              </a:spcBef>
            </a:pPr>
            <a:r>
              <a:rPr lang="en-IN" dirty="0" smtClean="0"/>
              <a:t>Read-Only Memory (ROM)</a:t>
            </a:r>
          </a:p>
          <a:p>
            <a:pPr algn="just">
              <a:lnSpc>
                <a:spcPct val="150000"/>
              </a:lnSpc>
              <a:spcBef>
                <a:spcPts val="0"/>
              </a:spcBef>
            </a:pPr>
            <a:r>
              <a:rPr lang="en-IN" dirty="0" smtClean="0"/>
              <a:t>Hard Disks</a:t>
            </a:r>
          </a:p>
          <a:p>
            <a:pPr algn="just">
              <a:lnSpc>
                <a:spcPct val="150000"/>
              </a:lnSpc>
              <a:spcBef>
                <a:spcPts val="0"/>
              </a:spcBef>
            </a:pPr>
            <a:r>
              <a:rPr lang="en-IN" dirty="0" smtClean="0"/>
              <a:t>Flash Memory or Thumb Drives</a:t>
            </a:r>
          </a:p>
          <a:p>
            <a:pPr algn="just">
              <a:lnSpc>
                <a:spcPct val="150000"/>
              </a:lnSpc>
              <a:spcBef>
                <a:spcPts val="0"/>
              </a:spcBef>
            </a:pPr>
            <a:r>
              <a:rPr lang="en-IN" dirty="0" smtClean="0"/>
              <a:t>CD-ROM Discs</a:t>
            </a:r>
          </a:p>
          <a:p>
            <a:pPr algn="just">
              <a:lnSpc>
                <a:spcPct val="150000"/>
              </a:lnSpc>
              <a:spcBef>
                <a:spcPts val="0"/>
              </a:spcBef>
            </a:pPr>
            <a:r>
              <a:rPr lang="en-IN" dirty="0" smtClean="0"/>
              <a:t>Digital Versatile Discs (DVD)</a:t>
            </a:r>
          </a:p>
          <a:p>
            <a:pPr algn="just">
              <a:lnSpc>
                <a:spcPct val="150000"/>
              </a:lnSpc>
              <a:spcBef>
                <a:spcPts val="0"/>
              </a:spcBef>
            </a:pPr>
            <a:r>
              <a:rPr lang="en-IN" dirty="0" err="1" smtClean="0"/>
              <a:t>Blu</a:t>
            </a:r>
            <a:r>
              <a:rPr lang="en-IN" dirty="0" smtClean="0"/>
              <a:t>-ray Discs</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smtClean="0"/>
              <a:t>Memory and storage devices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smtClean="0"/>
              <a:t>Driven by the implementation of High Definition TV (HDTV) and by the motion picture industry, a new technology was needed to increase storage capacity and throughput beyond DVD.</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lstStyle/>
          <a:p>
            <a:pPr algn="just">
              <a:lnSpc>
                <a:spcPct val="150000"/>
              </a:lnSpc>
              <a:spcBef>
                <a:spcPts val="0"/>
              </a:spcBef>
            </a:pPr>
            <a:r>
              <a:rPr lang="en-IN" dirty="0" smtClean="0"/>
              <a:t>A digital video architecture is made up of an algorithm for compressing and encoding video and audio.</a:t>
            </a:r>
          </a:p>
          <a:p>
            <a:pPr algn="just">
              <a:lnSpc>
                <a:spcPct val="150000"/>
              </a:lnSpc>
              <a:spcBef>
                <a:spcPts val="0"/>
              </a:spcBef>
            </a:pPr>
            <a:r>
              <a:rPr lang="en-IN" dirty="0" smtClean="0"/>
              <a:t> a container compressed data, and a player that can recognize and play back those files.</a:t>
            </a:r>
          </a:p>
          <a:p>
            <a:pPr lvl="1" algn="just">
              <a:lnSpc>
                <a:spcPct val="150000"/>
              </a:lnSpc>
              <a:spcBef>
                <a:spcPts val="0"/>
              </a:spcBef>
            </a:pPr>
            <a:r>
              <a:rPr lang="en-IN" dirty="0" smtClean="0">
                <a:solidFill>
                  <a:schemeClr val="tx1">
                    <a:lumMod val="95000"/>
                    <a:lumOff val="5000"/>
                  </a:schemeClr>
                </a:solidFill>
              </a:rPr>
              <a:t>Flash Video (.</a:t>
            </a:r>
            <a:r>
              <a:rPr lang="en-IN" dirty="0" err="1" smtClean="0">
                <a:solidFill>
                  <a:schemeClr val="tx1">
                    <a:lumMod val="95000"/>
                    <a:lumOff val="5000"/>
                  </a:schemeClr>
                </a:solidFill>
              </a:rPr>
              <a:t>flv</a:t>
            </a:r>
            <a:r>
              <a:rPr lang="en-IN" dirty="0" smtClean="0">
                <a:solidFill>
                  <a:schemeClr val="tx1">
                    <a:lumMod val="95000"/>
                    <a:lumOff val="5000"/>
                  </a:schemeClr>
                </a:solidFill>
              </a:rPr>
              <a:t>), MPEG (.mp4), QuickTime (.</a:t>
            </a:r>
            <a:r>
              <a:rPr lang="en-IN" dirty="0" err="1" smtClean="0">
                <a:solidFill>
                  <a:schemeClr val="tx1">
                    <a:lumMod val="95000"/>
                    <a:lumOff val="5000"/>
                  </a:schemeClr>
                </a:solidFill>
              </a:rPr>
              <a:t>mov</a:t>
            </a:r>
            <a:r>
              <a:rPr lang="en-IN" dirty="0" smtClean="0">
                <a:solidFill>
                  <a:schemeClr val="tx1">
                    <a:lumMod val="95000"/>
                    <a:lumOff val="5000"/>
                  </a:schemeClr>
                </a:solidFill>
              </a:rPr>
              <a:t>), Windows Media Format (.</a:t>
            </a:r>
            <a:r>
              <a:rPr lang="en-IN" dirty="0" err="1" smtClean="0">
                <a:solidFill>
                  <a:schemeClr val="tx1">
                    <a:lumMod val="95000"/>
                    <a:lumOff val="5000"/>
                  </a:schemeClr>
                </a:solidFill>
              </a:rPr>
              <a:t>wmv</a:t>
            </a:r>
            <a:r>
              <a:rPr lang="en-IN" dirty="0" smtClean="0">
                <a:solidFill>
                  <a:schemeClr val="tx1">
                    <a:lumMod val="95000"/>
                    <a:lumOff val="5000"/>
                  </a:schemeClr>
                </a:solidFill>
              </a:rPr>
              <a:t>), </a:t>
            </a:r>
            <a:r>
              <a:rPr lang="en-IN" dirty="0" err="1" smtClean="0">
                <a:solidFill>
                  <a:schemeClr val="tx1">
                    <a:lumMod val="95000"/>
                    <a:lumOff val="5000"/>
                  </a:schemeClr>
                </a:solidFill>
              </a:rPr>
              <a:t>WebM</a:t>
            </a:r>
            <a:r>
              <a:rPr lang="en-IN" dirty="0" smtClean="0">
                <a:solidFill>
                  <a:schemeClr val="tx1">
                    <a:lumMod val="95000"/>
                    <a:lumOff val="5000"/>
                  </a:schemeClr>
                </a:solidFill>
              </a:rPr>
              <a:t> (.</a:t>
            </a:r>
            <a:r>
              <a:rPr lang="en-IN" dirty="0" err="1" smtClean="0">
                <a:solidFill>
                  <a:schemeClr val="tx1">
                    <a:lumMod val="95000"/>
                    <a:lumOff val="5000"/>
                  </a:schemeClr>
                </a:solidFill>
              </a:rPr>
              <a:t>webm</a:t>
            </a:r>
            <a:r>
              <a:rPr lang="en-IN" dirty="0" smtClean="0">
                <a:solidFill>
                  <a:schemeClr val="tx1">
                    <a:lumMod val="95000"/>
                    <a:lumOff val="5000"/>
                  </a:schemeClr>
                </a:solidFill>
              </a:rPr>
              <a:t>), and </a:t>
            </a:r>
            <a:r>
              <a:rPr lang="en-IN" dirty="0" err="1" smtClean="0">
                <a:solidFill>
                  <a:schemeClr val="tx1">
                    <a:lumMod val="95000"/>
                    <a:lumOff val="5000"/>
                  </a:schemeClr>
                </a:solidFill>
              </a:rPr>
              <a:t>RealMedia</a:t>
            </a:r>
            <a:r>
              <a:rPr lang="en-IN" dirty="0" smtClean="0">
                <a:solidFill>
                  <a:schemeClr val="tx1">
                    <a:lumMod val="95000"/>
                    <a:lumOff val="5000"/>
                  </a:schemeClr>
                </a:solidFill>
              </a:rPr>
              <a:t> (.</a:t>
            </a:r>
            <a:r>
              <a:rPr lang="en-IN" dirty="0" err="1" smtClean="0">
                <a:solidFill>
                  <a:schemeClr val="tx1">
                    <a:lumMod val="95000"/>
                    <a:lumOff val="5000"/>
                  </a:schemeClr>
                </a:solidFill>
              </a:rPr>
              <a:t>rm</a:t>
            </a:r>
            <a:r>
              <a:rPr lang="en-IN" dirty="0" smtClean="0">
                <a:solidFill>
                  <a:schemeClr val="tx1">
                    <a:lumMod val="95000"/>
                    <a:lumOff val="5000"/>
                  </a:schemeClr>
                </a:solidFill>
              </a:rPr>
              <a:t>).</a:t>
            </a:r>
            <a:endParaRPr lang="en-US" dirty="0">
              <a:solidFill>
                <a:schemeClr val="tx1">
                  <a:lumMod val="95000"/>
                  <a:lumOff val="5000"/>
                </a:schemeClr>
              </a:solidFill>
            </a:endParaRPr>
          </a:p>
        </p:txBody>
      </p:sp>
      <p:pic>
        <p:nvPicPr>
          <p:cNvPr id="4" name="Google Shape;15;p13"/>
          <p:cNvPicPr preferRelativeResize="0"/>
          <p:nvPr/>
        </p:nvPicPr>
        <p:blipFill rotWithShape="1">
          <a:blip r:embed="rId3">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US" dirty="0" err="1" smtClean="0"/>
              <a:t>Whats</a:t>
            </a:r>
            <a:r>
              <a:rPr lang="en-US" dirty="0" smtClean="0"/>
              <a:t> you need software</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smtClean="0"/>
              <a:t>What You Need: Software</a:t>
            </a:r>
          </a:p>
          <a:p>
            <a:pPr algn="just">
              <a:lnSpc>
                <a:spcPct val="150000"/>
              </a:lnSpc>
              <a:spcBef>
                <a:spcPts val="0"/>
              </a:spcBef>
            </a:pPr>
            <a:r>
              <a:rPr lang="en-IN" dirty="0" smtClean="0"/>
              <a:t>have to be a programmer.</a:t>
            </a:r>
          </a:p>
          <a:p>
            <a:pPr algn="just">
              <a:lnSpc>
                <a:spcPct val="150000"/>
              </a:lnSpc>
              <a:spcBef>
                <a:spcPts val="0"/>
              </a:spcBef>
            </a:pPr>
            <a:r>
              <a:rPr lang="en-IN" dirty="0" smtClean="0"/>
              <a:t>computer scientist to make multimedia work for you.</a:t>
            </a:r>
          </a:p>
          <a:p>
            <a:pPr algn="just">
              <a:lnSpc>
                <a:spcPct val="150000"/>
              </a:lnSpc>
              <a:spcBef>
                <a:spcPts val="0"/>
              </a:spcBef>
            </a:pPr>
            <a:r>
              <a:rPr lang="en-IN" dirty="0" smtClean="0"/>
              <a:t>AIF format, you should know that you’re getting digitized sound.</a:t>
            </a:r>
          </a:p>
          <a:p>
            <a:pPr algn="just">
              <a:lnSpc>
                <a:spcPct val="150000"/>
              </a:lnSpc>
              <a:spcBef>
                <a:spcPts val="0"/>
              </a:spcBef>
              <a:buNone/>
            </a:pPr>
            <a:endParaRPr lang="en-IN" dirty="0" smtClean="0"/>
          </a:p>
          <a:p>
            <a:pPr algn="just">
              <a:lnSpc>
                <a:spcPct val="150000"/>
              </a:lnSpc>
              <a:spcBef>
                <a:spcPts val="0"/>
              </a:spcBef>
            </a:pPr>
            <a:endParaRPr lang="en-IN" dirty="0" smtClean="0"/>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fontScale="90000"/>
          </a:bodyPr>
          <a:lstStyle/>
          <a:p>
            <a:pPr algn="ctr"/>
            <a:r>
              <a:rPr lang="en-US" dirty="0" smtClean="0"/>
              <a:t>Text editing and word processing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buFont typeface="Wingdings" pitchFamily="2" charset="2"/>
              <a:buChar char="v"/>
            </a:pPr>
            <a:r>
              <a:rPr lang="en-IN" b="1" u="sng" dirty="0" smtClean="0"/>
              <a:t>Text Editing and Word Processing Tools</a:t>
            </a:r>
          </a:p>
          <a:p>
            <a:pPr algn="just">
              <a:lnSpc>
                <a:spcPct val="150000"/>
              </a:lnSpc>
              <a:spcBef>
                <a:spcPts val="0"/>
              </a:spcBef>
              <a:buNone/>
            </a:pPr>
            <a:r>
              <a:rPr lang="en-IN" dirty="0" smtClean="0"/>
              <a:t>	A word processor is usually the first software tool computer users learn.</a:t>
            </a:r>
          </a:p>
          <a:p>
            <a:pPr algn="just">
              <a:lnSpc>
                <a:spcPct val="150000"/>
              </a:lnSpc>
              <a:spcBef>
                <a:spcPts val="0"/>
              </a:spcBef>
              <a:buFont typeface="Wingdings" pitchFamily="2" charset="2"/>
              <a:buChar char="v"/>
            </a:pPr>
            <a:r>
              <a:rPr lang="en-IN" dirty="0" smtClean="0"/>
              <a:t>  From letters, invoices, and storyboards to project content, your word processor may also be your most often used tool, as you design and build a multimedia project.</a:t>
            </a:r>
          </a:p>
          <a:p>
            <a:pPr algn="just">
              <a:lnSpc>
                <a:spcPct val="150000"/>
              </a:lnSpc>
              <a:spcBef>
                <a:spcPts val="0"/>
              </a:spcBef>
              <a:buNone/>
            </a:pPr>
            <a:endParaRPr lang="en-IN" dirty="0" smtClean="0"/>
          </a:p>
          <a:p>
            <a:pPr algn="just">
              <a:lnSpc>
                <a:spcPct val="150000"/>
              </a:lnSpc>
              <a:spcBef>
                <a:spcPts val="0"/>
              </a:spcBef>
              <a:buNone/>
            </a:pPr>
            <a:endParaRPr lang="en-IN" dirty="0" smtClean="0"/>
          </a:p>
          <a:p>
            <a:pPr algn="just">
              <a:lnSpc>
                <a:spcPct val="150000"/>
              </a:lnSpc>
              <a:spcBef>
                <a:spcPts val="0"/>
              </a:spcBef>
            </a:pPr>
            <a:endParaRPr lang="en-IN" dirty="0" smtClean="0"/>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fontScale="90000"/>
          </a:bodyPr>
          <a:lstStyle/>
          <a:p>
            <a:pPr algn="ctr"/>
            <a:r>
              <a:rPr lang="en-US" dirty="0" smtClean="0"/>
              <a:t>Text editing and word processing tools</a:t>
            </a:r>
            <a:endParaRPr lang="en-US" dirty="0"/>
          </a:p>
        </p:txBody>
      </p:sp>
      <p:sp>
        <p:nvSpPr>
          <p:cNvPr id="4" name="Content Placeholder 3"/>
          <p:cNvSpPr>
            <a:spLocks noGrp="1"/>
          </p:cNvSpPr>
          <p:nvPr>
            <p:ph idx="1"/>
          </p:nvPr>
        </p:nvSpPr>
        <p:spPr>
          <a:xfrm>
            <a:off x="457200" y="785794"/>
            <a:ext cx="7239000" cy="5929354"/>
          </a:xfrm>
        </p:spPr>
        <p:txBody>
          <a:bodyPr>
            <a:normAutofit lnSpcReduction="10000"/>
          </a:bodyPr>
          <a:lstStyle/>
          <a:p>
            <a:pPr algn="just">
              <a:lnSpc>
                <a:spcPct val="150000"/>
              </a:lnSpc>
              <a:spcBef>
                <a:spcPts val="0"/>
              </a:spcBef>
              <a:buFont typeface="Wingdings" pitchFamily="2" charset="2"/>
              <a:buChar char="v"/>
            </a:pPr>
            <a:r>
              <a:rPr lang="en-IN" dirty="0" smtClean="0"/>
              <a:t>The better your keyboarding or typing skills, the easier and more efficient your multimedia day-to-day life will be</a:t>
            </a:r>
          </a:p>
          <a:p>
            <a:pPr algn="just">
              <a:lnSpc>
                <a:spcPct val="150000"/>
              </a:lnSpc>
              <a:spcBef>
                <a:spcPts val="0"/>
              </a:spcBef>
              <a:buFont typeface="Wingdings" pitchFamily="2" charset="2"/>
              <a:buChar char="v"/>
            </a:pPr>
            <a:r>
              <a:rPr lang="en-IN" dirty="0" smtClean="0"/>
              <a:t>Many developers have begun to use </a:t>
            </a:r>
            <a:r>
              <a:rPr lang="en-IN" dirty="0" err="1" smtClean="0"/>
              <a:t>OpenOffice</a:t>
            </a:r>
            <a:r>
              <a:rPr lang="en-IN" dirty="0" smtClean="0"/>
              <a:t> (www.openoffice.org) for word processing, spreadsheets, presentations, graphics, databases, and more.</a:t>
            </a:r>
          </a:p>
          <a:p>
            <a:pPr algn="just">
              <a:lnSpc>
                <a:spcPct val="150000"/>
              </a:lnSpc>
              <a:spcBef>
                <a:spcPts val="0"/>
              </a:spcBef>
              <a:buFont typeface="Wingdings" pitchFamily="2" charset="2"/>
              <a:buChar char="v"/>
            </a:pPr>
            <a:r>
              <a:rPr lang="en-IN" dirty="0" smtClean="0"/>
              <a:t>In many word processors, you can embed multimedia elements such as sounds, images, and video</a:t>
            </a:r>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endParaRPr lang="en-IN" dirty="0" smtClean="0"/>
          </a:p>
          <a:p>
            <a:pPr algn="just">
              <a:lnSpc>
                <a:spcPct val="150000"/>
              </a:lnSpc>
              <a:spcBef>
                <a:spcPts val="0"/>
              </a:spcBef>
            </a:pPr>
            <a:r>
              <a:rPr lang="en-IN" dirty="0" smtClean="0"/>
              <a:t>Painting and drawing tools, as well as 3-D </a:t>
            </a:r>
            <a:r>
              <a:rPr lang="en-IN" dirty="0" err="1" smtClean="0"/>
              <a:t>modelers</a:t>
            </a:r>
            <a:r>
              <a:rPr lang="en-IN" dirty="0" smtClean="0"/>
              <a:t>.</a:t>
            </a:r>
          </a:p>
          <a:p>
            <a:pPr algn="just">
              <a:lnSpc>
                <a:spcPct val="150000"/>
              </a:lnSpc>
              <a:spcBef>
                <a:spcPts val="0"/>
              </a:spcBef>
            </a:pPr>
            <a:r>
              <a:rPr lang="en-IN" dirty="0" smtClean="0"/>
              <a:t>important items in your </a:t>
            </a:r>
            <a:r>
              <a:rPr lang="en-IN" dirty="0" err="1" smtClean="0"/>
              <a:t>toolk</a:t>
            </a:r>
            <a:endParaRPr lang="en-IN" dirty="0" smtClean="0"/>
          </a:p>
          <a:p>
            <a:pPr algn="just">
              <a:lnSpc>
                <a:spcPct val="150000"/>
              </a:lnSpc>
              <a:spcBef>
                <a:spcPts val="0"/>
              </a:spcBef>
            </a:pPr>
            <a:r>
              <a:rPr lang="en-IN" b="1" u="sng" dirty="0" smtClean="0"/>
              <a:t>Painting software, </a:t>
            </a:r>
            <a:r>
              <a:rPr lang="en-IN" dirty="0" smtClean="0"/>
              <a:t>such as Photoshop, Fireworks, and Painter, is dedicated to producing crafted bitmap images</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endParaRPr lang="en-IN" dirty="0" smtClean="0"/>
          </a:p>
          <a:p>
            <a:pPr algn="just">
              <a:lnSpc>
                <a:spcPct val="150000"/>
              </a:lnSpc>
              <a:spcBef>
                <a:spcPts val="0"/>
              </a:spcBef>
            </a:pPr>
            <a:r>
              <a:rPr lang="en-IN" b="1" u="sng" dirty="0" smtClean="0"/>
              <a:t>Drawing software, </a:t>
            </a:r>
            <a:r>
              <a:rPr lang="en-IN" dirty="0" smtClean="0"/>
              <a:t>such as CorelDraw, FreeHand, Illustrator, Designer, and Canvas, is dedicated to producing vector-based line art easily printed to paper at high resolution.</a:t>
            </a:r>
          </a:p>
          <a:p>
            <a:pPr algn="just">
              <a:lnSpc>
                <a:spcPct val="150000"/>
              </a:lnSpc>
              <a:spcBef>
                <a:spcPts val="0"/>
              </a:spcBef>
            </a:pPr>
            <a:r>
              <a:rPr lang="en-IN" dirty="0" smtClean="0"/>
              <a:t>Some software applications combine drawing and painting capabilities.</a:t>
            </a:r>
          </a:p>
          <a:p>
            <a:pPr algn="just">
              <a:lnSpc>
                <a:spcPct val="150000"/>
              </a:lnSpc>
              <a:spcBef>
                <a:spcPts val="0"/>
              </a:spcBef>
              <a:buNone/>
            </a:pP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fontScale="92500"/>
          </a:bodyPr>
          <a:lstStyle/>
          <a:p>
            <a:pPr algn="just">
              <a:lnSpc>
                <a:spcPct val="150000"/>
              </a:lnSpc>
              <a:spcBef>
                <a:spcPts val="0"/>
              </a:spcBef>
            </a:pPr>
            <a:endParaRPr lang="en-IN" dirty="0" smtClean="0"/>
          </a:p>
          <a:p>
            <a:pPr algn="just">
              <a:lnSpc>
                <a:spcPct val="150000"/>
              </a:lnSpc>
              <a:spcBef>
                <a:spcPts val="0"/>
              </a:spcBef>
            </a:pPr>
            <a:r>
              <a:rPr lang="en-IN" dirty="0" smtClean="0"/>
              <a:t>An intuitive graphical user interface with pull-down menus, status bars, palette control, and dialog boxes for quick, logical selection</a:t>
            </a:r>
          </a:p>
          <a:p>
            <a:pPr algn="just">
              <a:lnSpc>
                <a:spcPct val="150000"/>
              </a:lnSpc>
              <a:spcBef>
                <a:spcPts val="0"/>
              </a:spcBef>
            </a:pPr>
            <a:r>
              <a:rPr lang="en-IN" dirty="0" smtClean="0"/>
              <a:t> ■ Scalable dimensions, so that you can resize, stretch, and distort both large and small bitmaps</a:t>
            </a:r>
          </a:p>
          <a:p>
            <a:pPr algn="just">
              <a:lnSpc>
                <a:spcPct val="150000"/>
              </a:lnSpc>
              <a:spcBef>
                <a:spcPts val="0"/>
              </a:spcBef>
            </a:pPr>
            <a:r>
              <a:rPr lang="en-IN" dirty="0" smtClean="0"/>
              <a:t> ■ Paint tools to create geometric shapes, from squares to circles and from curves to complex polygons</a:t>
            </a:r>
          </a:p>
          <a:p>
            <a:pPr algn="just">
              <a:lnSpc>
                <a:spcPct val="150000"/>
              </a:lnSpc>
              <a:spcBef>
                <a:spcPts val="0"/>
              </a:spcBef>
            </a:pPr>
            <a:r>
              <a:rPr lang="en-IN" dirty="0" smtClean="0"/>
              <a:t> </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r>
              <a:rPr lang="en-US" dirty="0" smtClean="0"/>
              <a:t>Painting and drawing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endParaRPr lang="en-IN" dirty="0" smtClean="0"/>
          </a:p>
          <a:p>
            <a:pPr algn="just">
              <a:lnSpc>
                <a:spcPct val="150000"/>
              </a:lnSpc>
              <a:spcBef>
                <a:spcPts val="0"/>
              </a:spcBef>
            </a:pPr>
            <a:r>
              <a:rPr lang="en-IN" dirty="0" smtClean="0"/>
              <a:t>■ The ability to pour a </a:t>
            </a:r>
            <a:r>
              <a:rPr lang="en-IN" dirty="0" err="1" smtClean="0"/>
              <a:t>color</a:t>
            </a:r>
            <a:r>
              <a:rPr lang="en-IN" dirty="0" smtClean="0"/>
              <a:t>, pattern, or gradient into any area </a:t>
            </a:r>
          </a:p>
          <a:p>
            <a:pPr algn="just">
              <a:lnSpc>
                <a:spcPct val="150000"/>
              </a:lnSpc>
              <a:spcBef>
                <a:spcPts val="0"/>
              </a:spcBef>
            </a:pPr>
            <a:r>
              <a:rPr lang="en-IN" dirty="0" smtClean="0"/>
              <a:t>■ The ability to paint with patterns and clip art</a:t>
            </a:r>
          </a:p>
          <a:p>
            <a:pPr algn="just">
              <a:lnSpc>
                <a:spcPct val="150000"/>
              </a:lnSpc>
              <a:spcBef>
                <a:spcPts val="0"/>
              </a:spcBef>
            </a:pPr>
            <a:r>
              <a:rPr lang="en-IN" dirty="0" smtClean="0"/>
              <a:t>■ Customizable pen and brush shapes and sizes</a:t>
            </a:r>
          </a:p>
          <a:p>
            <a:pPr algn="just">
              <a:lnSpc>
                <a:spcPct val="150000"/>
              </a:lnSpc>
              <a:spcBef>
                <a:spcPts val="0"/>
              </a:spcBef>
            </a:pPr>
            <a:r>
              <a:rPr lang="en-IN" dirty="0" smtClean="0"/>
              <a:t> ■ An eyedropper tool that samples </a:t>
            </a:r>
            <a:r>
              <a:rPr lang="en-IN" dirty="0" err="1" smtClean="0"/>
              <a:t>colors</a:t>
            </a:r>
            <a:endParaRPr lang="en-IN" dirty="0" smtClean="0"/>
          </a:p>
          <a:p>
            <a:pPr algn="just">
              <a:lnSpc>
                <a:spcPct val="150000"/>
              </a:lnSpc>
              <a:spcBef>
                <a:spcPts val="0"/>
              </a:spcBef>
            </a:pPr>
            <a:r>
              <a:rPr lang="en-IN" dirty="0" smtClean="0"/>
              <a:t> </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Image – editing tools</a:t>
            </a:r>
            <a:endParaRPr lang="en-US" dirty="0"/>
          </a:p>
        </p:txBody>
      </p:sp>
      <p:sp>
        <p:nvSpPr>
          <p:cNvPr id="4" name="Content Placeholder 3"/>
          <p:cNvSpPr>
            <a:spLocks noGrp="1"/>
          </p:cNvSpPr>
          <p:nvPr>
            <p:ph idx="1"/>
          </p:nvPr>
        </p:nvSpPr>
        <p:spPr>
          <a:xfrm>
            <a:off x="457200" y="785794"/>
            <a:ext cx="7239000" cy="5929354"/>
          </a:xfrm>
        </p:spPr>
        <p:txBody>
          <a:bodyPr>
            <a:normAutofit fontScale="92500" lnSpcReduction="10000"/>
          </a:bodyPr>
          <a:lstStyle/>
          <a:p>
            <a:pPr algn="just">
              <a:lnSpc>
                <a:spcPct val="150000"/>
              </a:lnSpc>
              <a:spcBef>
                <a:spcPts val="0"/>
              </a:spcBef>
            </a:pPr>
            <a:r>
              <a:rPr lang="en-IN" b="1" u="sng" dirty="0" smtClean="0"/>
              <a:t>Image-Editing Tools </a:t>
            </a:r>
          </a:p>
          <a:p>
            <a:pPr algn="just">
              <a:lnSpc>
                <a:spcPct val="150000"/>
              </a:lnSpc>
              <a:spcBef>
                <a:spcPts val="0"/>
              </a:spcBef>
            </a:pPr>
            <a:r>
              <a:rPr lang="en-IN" dirty="0" smtClean="0"/>
              <a:t>Image-editing applications are specialized and powerful tools for creating, enhancing, and retouching existing bitmapped images.</a:t>
            </a:r>
          </a:p>
          <a:p>
            <a:pPr algn="just">
              <a:lnSpc>
                <a:spcPct val="150000"/>
              </a:lnSpc>
              <a:spcBef>
                <a:spcPts val="0"/>
              </a:spcBef>
            </a:pPr>
            <a:r>
              <a:rPr lang="en-IN" dirty="0" smtClean="0"/>
              <a:t>applications also provide many of the features and tools of painting and drawing programs and can be used to create images from scratch as well as images digitized from scanners, video frame-grabbers, digital cameras, clip art files, or original artwork files created with a painting or drawing package.</a:t>
            </a:r>
            <a:endParaRPr lang="en-IN" b="1" u="sng" dirty="0" smtClean="0"/>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lnSpcReduction="10000"/>
          </a:bodyPr>
          <a:lstStyle/>
          <a:p>
            <a:pPr algn="just">
              <a:lnSpc>
                <a:spcPct val="150000"/>
              </a:lnSpc>
              <a:spcBef>
                <a:spcPts val="0"/>
              </a:spcBef>
            </a:pPr>
            <a:r>
              <a:rPr lang="en-IN" dirty="0" smtClean="0"/>
              <a:t>Types of Authoring Tool</a:t>
            </a:r>
          </a:p>
          <a:p>
            <a:pPr algn="just">
              <a:lnSpc>
                <a:spcPct val="150000"/>
              </a:lnSpc>
              <a:spcBef>
                <a:spcPts val="0"/>
              </a:spcBef>
              <a:buNone/>
            </a:pPr>
            <a:r>
              <a:rPr lang="en-IN" dirty="0" smtClean="0"/>
              <a:t>1) Card- or page-based tools. </a:t>
            </a:r>
          </a:p>
          <a:p>
            <a:pPr algn="just">
              <a:lnSpc>
                <a:spcPct val="150000"/>
              </a:lnSpc>
              <a:spcBef>
                <a:spcPts val="0"/>
              </a:spcBef>
              <a:buNone/>
            </a:pPr>
            <a:r>
              <a:rPr lang="en-IN" dirty="0" smtClean="0"/>
              <a:t>2) Icon-based, event-driven multimedia and game-authoring tools.</a:t>
            </a:r>
          </a:p>
          <a:p>
            <a:pPr algn="just">
              <a:lnSpc>
                <a:spcPct val="150000"/>
              </a:lnSpc>
              <a:spcBef>
                <a:spcPts val="0"/>
              </a:spcBef>
              <a:buNone/>
            </a:pPr>
            <a:r>
              <a:rPr lang="en-IN" dirty="0" smtClean="0"/>
              <a:t> 3) Time-based tools.</a:t>
            </a:r>
          </a:p>
          <a:p>
            <a:pPr marL="514350" indent="-514350" algn="just">
              <a:lnSpc>
                <a:spcPct val="150000"/>
              </a:lnSpc>
              <a:spcBef>
                <a:spcPts val="0"/>
              </a:spcBef>
              <a:buAutoNum type="arabicParenR"/>
            </a:pPr>
            <a:r>
              <a:rPr lang="en-IN" dirty="0" smtClean="0"/>
              <a:t>Card- and Page-Based Authoring Tools</a:t>
            </a:r>
          </a:p>
          <a:p>
            <a:pPr marL="514350" indent="-514350" algn="just">
              <a:lnSpc>
                <a:spcPct val="150000"/>
              </a:lnSpc>
              <a:spcBef>
                <a:spcPts val="0"/>
              </a:spcBef>
              <a:buNone/>
            </a:pPr>
            <a:r>
              <a:rPr lang="en-IN" dirty="0" smtClean="0"/>
              <a:t>       organized as pages of a book.</a:t>
            </a:r>
          </a:p>
          <a:p>
            <a:pPr marL="514350" indent="-514350" algn="just">
              <a:lnSpc>
                <a:spcPct val="150000"/>
              </a:lnSpc>
              <a:spcBef>
                <a:spcPts val="0"/>
              </a:spcBef>
              <a:buNone/>
            </a:pPr>
            <a:r>
              <a:rPr lang="en-US" dirty="0" smtClean="0"/>
              <a:t>      </a:t>
            </a:r>
            <a:r>
              <a:rPr lang="en-IN" dirty="0" smtClean="0"/>
              <a:t>buttons, text fields, graphic objects, backgrounds, pages or cards, and even the project itself.</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err="1" smtClean="0"/>
              <a:t>LiveCode</a:t>
            </a:r>
            <a:r>
              <a:rPr lang="en-IN" dirty="0" smtClean="0"/>
              <a:t> language </a:t>
            </a:r>
          </a:p>
          <a:p>
            <a:pPr algn="just">
              <a:lnSpc>
                <a:spcPct val="150000"/>
              </a:lnSpc>
              <a:spcBef>
                <a:spcPts val="0"/>
              </a:spcBef>
            </a:pPr>
            <a:r>
              <a:rPr lang="en-IN" dirty="0" smtClean="0"/>
              <a:t>on </a:t>
            </a:r>
            <a:r>
              <a:rPr lang="en-IN" dirty="0" err="1" smtClean="0"/>
              <a:t>mouseUp</a:t>
            </a:r>
            <a:r>
              <a:rPr lang="en-IN" dirty="0" smtClean="0"/>
              <a:t> </a:t>
            </a:r>
          </a:p>
          <a:p>
            <a:pPr algn="just">
              <a:lnSpc>
                <a:spcPct val="150000"/>
              </a:lnSpc>
              <a:spcBef>
                <a:spcPts val="0"/>
              </a:spcBef>
              <a:buNone/>
            </a:pPr>
            <a:r>
              <a:rPr lang="en-IN" dirty="0" smtClean="0"/>
              <a:t>            go next card </a:t>
            </a:r>
          </a:p>
          <a:p>
            <a:pPr algn="just">
              <a:lnSpc>
                <a:spcPct val="150000"/>
              </a:lnSpc>
              <a:spcBef>
                <a:spcPts val="0"/>
              </a:spcBef>
              <a:buNone/>
            </a:pPr>
            <a:r>
              <a:rPr lang="en-IN" dirty="0" smtClean="0"/>
              <a:t>   end </a:t>
            </a:r>
            <a:r>
              <a:rPr lang="en-IN" dirty="0" err="1" smtClean="0"/>
              <a:t>mouseUp</a:t>
            </a:r>
            <a:endParaRPr lang="en-IN" dirty="0" smtClean="0"/>
          </a:p>
          <a:p>
            <a:pPr algn="just">
              <a:lnSpc>
                <a:spcPct val="150000"/>
              </a:lnSpc>
              <a:spcBef>
                <a:spcPts val="0"/>
              </a:spcBef>
            </a:pPr>
            <a:r>
              <a:rPr lang="en-IN" dirty="0" smtClean="0"/>
              <a:t>An example in </a:t>
            </a:r>
            <a:r>
              <a:rPr lang="en-IN" dirty="0" err="1" smtClean="0"/>
              <a:t>ToolBook’s</a:t>
            </a:r>
            <a:r>
              <a:rPr lang="en-IN" dirty="0" smtClean="0"/>
              <a:t> </a:t>
            </a:r>
            <a:r>
              <a:rPr lang="en-IN" dirty="0" err="1" smtClean="0"/>
              <a:t>OpenScript</a:t>
            </a:r>
            <a:r>
              <a:rPr lang="en-IN" dirty="0" smtClean="0"/>
              <a:t> language would look like:</a:t>
            </a:r>
          </a:p>
          <a:p>
            <a:pPr algn="just">
              <a:lnSpc>
                <a:spcPct val="150000"/>
              </a:lnSpc>
              <a:spcBef>
                <a:spcPts val="0"/>
              </a:spcBef>
            </a:pPr>
            <a:r>
              <a:rPr lang="en-IN" dirty="0" smtClean="0"/>
              <a:t> to handle </a:t>
            </a:r>
            <a:r>
              <a:rPr lang="en-IN" dirty="0" err="1" smtClean="0"/>
              <a:t>buttonUp</a:t>
            </a:r>
            <a:r>
              <a:rPr lang="en-IN" dirty="0" smtClean="0"/>
              <a:t> </a:t>
            </a:r>
          </a:p>
          <a:p>
            <a:pPr algn="just">
              <a:lnSpc>
                <a:spcPct val="150000"/>
              </a:lnSpc>
              <a:spcBef>
                <a:spcPts val="0"/>
              </a:spcBef>
              <a:buNone/>
            </a:pPr>
            <a:r>
              <a:rPr lang="en-IN" dirty="0" smtClean="0"/>
              <a:t>       go next page </a:t>
            </a:r>
          </a:p>
          <a:p>
            <a:pPr algn="just">
              <a:lnSpc>
                <a:spcPct val="150000"/>
              </a:lnSpc>
              <a:spcBef>
                <a:spcPts val="0"/>
              </a:spcBef>
              <a:buNone/>
            </a:pPr>
            <a:r>
              <a:rPr lang="en-IN" dirty="0" smtClean="0"/>
              <a:t>     end </a:t>
            </a:r>
            <a:r>
              <a:rPr lang="en-IN" dirty="0" err="1" smtClean="0"/>
              <a:t>buttonUp</a:t>
            </a:r>
            <a:endParaRPr lang="en-IN" dirty="0" smtClean="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lstStyle/>
          <a:p>
            <a:pPr algn="just">
              <a:lnSpc>
                <a:spcPct val="150000"/>
              </a:lnSpc>
              <a:spcBef>
                <a:spcPts val="0"/>
              </a:spcBef>
            </a:pPr>
            <a:r>
              <a:rPr lang="en-IN" dirty="0" smtClean="0"/>
              <a:t>Containers may include data compressed by a choice of codes, and media players may recognize and play back more than one video file container format.</a:t>
            </a:r>
          </a:p>
          <a:p>
            <a:pPr algn="just">
              <a:lnSpc>
                <a:spcPct val="150000"/>
              </a:lnSpc>
              <a:spcBef>
                <a:spcPts val="0"/>
              </a:spcBef>
            </a:pPr>
            <a:r>
              <a:rPr lang="en-IN" dirty="0" smtClean="0"/>
              <a:t>Container formats may also include metadata</a:t>
            </a:r>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US" dirty="0" smtClean="0"/>
              <a:t>2) </a:t>
            </a:r>
            <a:r>
              <a:rPr lang="en-IN" dirty="0" smtClean="0"/>
              <a:t>Icon- and Object-Based Authoring Tools.</a:t>
            </a:r>
          </a:p>
          <a:p>
            <a:pPr algn="just">
              <a:lnSpc>
                <a:spcPct val="150000"/>
              </a:lnSpc>
              <a:spcBef>
                <a:spcPts val="0"/>
              </a:spcBef>
            </a:pPr>
            <a:r>
              <a:rPr lang="en-IN" dirty="0" smtClean="0"/>
              <a:t>Icon- or object-based, event-driven tools simplify the organization of your project </a:t>
            </a:r>
          </a:p>
          <a:p>
            <a:pPr algn="just">
              <a:lnSpc>
                <a:spcPct val="150000"/>
              </a:lnSpc>
              <a:spcBef>
                <a:spcPts val="0"/>
              </a:spcBef>
            </a:pPr>
            <a:r>
              <a:rPr lang="en-IN" dirty="0" smtClean="0"/>
              <a:t> typically display flow diagrams of activities along branching paths.</a:t>
            </a:r>
          </a:p>
          <a:p>
            <a:pPr algn="just">
              <a:lnSpc>
                <a:spcPct val="150000"/>
              </a:lnSpc>
              <a:spcBef>
                <a:spcPts val="0"/>
              </a:spcBef>
            </a:pPr>
            <a:r>
              <a:rPr lang="en-IN" dirty="0" smtClean="0"/>
              <a:t>Icon-based, event-driven tools provide a visual programming approach to organizing and presenting multimedia</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4" name="Content Placeholder 3"/>
          <p:cNvSpPr>
            <a:spLocks noGrp="1"/>
          </p:cNvSpPr>
          <p:nvPr>
            <p:ph idx="1"/>
          </p:nvPr>
        </p:nvSpPr>
        <p:spPr>
          <a:xfrm>
            <a:off x="457200" y="785794"/>
            <a:ext cx="7239000" cy="5929354"/>
          </a:xfrm>
        </p:spPr>
        <p:txBody>
          <a:bodyPr>
            <a:normAutofit/>
          </a:bodyPr>
          <a:lstStyle/>
          <a:p>
            <a:pPr algn="just">
              <a:lnSpc>
                <a:spcPct val="150000"/>
              </a:lnSpc>
              <a:spcBef>
                <a:spcPts val="0"/>
              </a:spcBef>
            </a:pPr>
            <a:r>
              <a:rPr lang="en-IN" dirty="0" smtClean="0"/>
              <a:t>Time-Based Authoring Tools</a:t>
            </a:r>
          </a:p>
          <a:p>
            <a:pPr lvl="1" algn="just">
              <a:lnSpc>
                <a:spcPct val="150000"/>
              </a:lnSpc>
              <a:spcBef>
                <a:spcPts val="0"/>
              </a:spcBef>
            </a:pPr>
            <a:r>
              <a:rPr lang="en-IN" dirty="0" smtClean="0">
                <a:solidFill>
                  <a:schemeClr val="tx1">
                    <a:lumMod val="95000"/>
                    <a:lumOff val="5000"/>
                  </a:schemeClr>
                </a:solidFill>
              </a:rPr>
              <a:t>Time-based tools are authoring systems, wherein elements and events are organized along a timeline, with resolutions as high as or higher than 1/30 second.   </a:t>
            </a:r>
          </a:p>
          <a:p>
            <a:pPr lvl="1" algn="just">
              <a:lnSpc>
                <a:spcPct val="150000"/>
              </a:lnSpc>
              <a:spcBef>
                <a:spcPts val="0"/>
              </a:spcBef>
            </a:pPr>
            <a:endParaRPr lang="en-US" dirty="0" smtClean="0">
              <a:solidFill>
                <a:schemeClr val="tx1">
                  <a:lumMod val="95000"/>
                  <a:lumOff val="5000"/>
                </a:schemeClr>
              </a:solidFill>
            </a:endParaRPr>
          </a:p>
          <a:p>
            <a:pPr lvl="1" algn="just">
              <a:lnSpc>
                <a:spcPct val="150000"/>
              </a:lnSpc>
              <a:spcBef>
                <a:spcPts val="0"/>
              </a:spcBef>
            </a:pPr>
            <a:endParaRPr lang="en-IN" dirty="0" smtClean="0">
              <a:solidFill>
                <a:schemeClr val="tx1">
                  <a:lumMod val="95000"/>
                  <a:lumOff val="5000"/>
                </a:schemeClr>
              </a:solidFill>
            </a:endParaRPr>
          </a:p>
          <a:p>
            <a:pPr lvl="1" algn="just">
              <a:lnSpc>
                <a:spcPct val="150000"/>
              </a:lnSpc>
              <a:spcBef>
                <a:spcPts val="0"/>
              </a:spcBef>
            </a:pPr>
            <a:endParaRPr lang="en-IN" dirty="0" smtClean="0">
              <a:solidFill>
                <a:schemeClr val="tx1">
                  <a:lumMod val="95000"/>
                  <a:lumOff val="5000"/>
                </a:schemeClr>
              </a:solidFill>
            </a:endParaRPr>
          </a:p>
        </p:txBody>
      </p:sp>
      <p:pic>
        <p:nvPicPr>
          <p:cNvPr id="6" name="Picture 2"/>
          <p:cNvPicPr>
            <a:picLocks noChangeAspect="1" noChangeArrowheads="1"/>
          </p:cNvPicPr>
          <p:nvPr/>
        </p:nvPicPr>
        <p:blipFill>
          <a:blip r:embed="rId2"/>
          <a:srcRect/>
          <a:stretch>
            <a:fillRect/>
          </a:stretch>
        </p:blipFill>
        <p:spPr bwMode="auto">
          <a:xfrm>
            <a:off x="1928794" y="4286256"/>
            <a:ext cx="4357718" cy="1071570"/>
          </a:xfrm>
          <a:prstGeom prst="rect">
            <a:avLst/>
          </a:prstGeom>
          <a:noFill/>
          <a:ln w="9525">
            <a:noFill/>
            <a:miter lim="800000"/>
            <a:headEnd/>
            <a:tailEnd/>
          </a:ln>
          <a:effectLst/>
        </p:spPr>
      </p:pic>
      <p:pic>
        <p:nvPicPr>
          <p:cNvPr id="5"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7"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51506"/>
          </a:xfrm>
        </p:spPr>
        <p:txBody>
          <a:bodyPr>
            <a:normAutofit/>
          </a:bodyPr>
          <a:lstStyle/>
          <a:p>
            <a:pPr algn="ctr"/>
            <a:r>
              <a:rPr lang="en-US" dirty="0" smtClean="0"/>
              <a:t>Types of authoring tools</a:t>
            </a:r>
            <a:endParaRPr lang="en-US" dirty="0"/>
          </a:p>
        </p:txBody>
      </p:sp>
      <p:sp>
        <p:nvSpPr>
          <p:cNvPr id="7" name="Content Placeholder 6"/>
          <p:cNvSpPr>
            <a:spLocks noGrp="1"/>
          </p:cNvSpPr>
          <p:nvPr>
            <p:ph idx="1"/>
          </p:nvPr>
        </p:nvSpPr>
        <p:spPr/>
        <p:txBody>
          <a:bodyPr/>
          <a:lstStyle/>
          <a:p>
            <a:endParaRPr lang="en-IN" dirty="0"/>
          </a:p>
        </p:txBody>
      </p:sp>
      <p:sp>
        <p:nvSpPr>
          <p:cNvPr id="8" name="Rectangle 7"/>
          <p:cNvSpPr/>
          <p:nvPr/>
        </p:nvSpPr>
        <p:spPr>
          <a:xfrm>
            <a:off x="714348" y="1643050"/>
            <a:ext cx="6143652" cy="1686487"/>
          </a:xfrm>
          <a:prstGeom prst="rect">
            <a:avLst/>
          </a:prstGeom>
        </p:spPr>
        <p:txBody>
          <a:bodyPr wrap="square">
            <a:spAutoFit/>
          </a:bodyPr>
          <a:lstStyle/>
          <a:p>
            <a:pPr algn="just">
              <a:lnSpc>
                <a:spcPct val="150000"/>
              </a:lnSpc>
            </a:pPr>
            <a:r>
              <a:rPr lang="en-IN" sz="2400" dirty="0" smtClean="0"/>
              <a:t>Time-based tools are best to use when you have a message 230 Multimedia: Making It Work with a beginning and an end</a:t>
            </a:r>
            <a:endParaRPr lang="en-IN" sz="2400"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19540" y="1071563"/>
            <a:ext cx="7224360" cy="5384800"/>
          </a:xfrm>
          <a:prstGeom prst="rect">
            <a:avLst/>
          </a:prstGeom>
          <a:noFill/>
          <a:ln w="9525">
            <a:noFill/>
            <a:miter lim="800000"/>
            <a:headEnd/>
            <a:tailEnd/>
          </a:ln>
          <a:effectLst/>
        </p:spPr>
      </p:pic>
      <p:pic>
        <p:nvPicPr>
          <p:cNvPr id="4"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sp>
        <p:nvSpPr>
          <p:cNvPr id="4" name="Content Placeholder 3"/>
          <p:cNvSpPr>
            <a:spLocks noGrp="1"/>
          </p:cNvSpPr>
          <p:nvPr>
            <p:ph idx="1"/>
          </p:nvPr>
        </p:nvSpPr>
        <p:spPr>
          <a:xfrm>
            <a:off x="457200" y="500042"/>
            <a:ext cx="7239000" cy="5955694"/>
          </a:xfrm>
        </p:spPr>
        <p:txBody>
          <a:bodyPr/>
          <a:lstStyle/>
          <a:p>
            <a:endParaRPr lang="en-US" dirty="0" smtClean="0"/>
          </a:p>
          <a:p>
            <a:endParaRPr lang="en-US" dirty="0" smtClean="0"/>
          </a:p>
          <a:p>
            <a:r>
              <a:rPr lang="en-IN" b="1" dirty="0" smtClean="0"/>
              <a:t>Universal Product Code</a:t>
            </a:r>
          </a:p>
          <a:p>
            <a:pPr algn="just"/>
            <a:r>
              <a:rPr lang="en-IN" b="1" dirty="0" smtClean="0"/>
              <a:t>voice recognition systems.</a:t>
            </a:r>
            <a:r>
              <a:rPr lang="en-IN" dirty="0" smtClean="0"/>
              <a:t> With OCR software and a scanner, you can convert paper documents into a word processing document on your computer without retyping or rekeying.</a:t>
            </a:r>
            <a:endParaRPr lang="en-IN" b="1" dirty="0" smtClean="0"/>
          </a:p>
          <a:p>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sp>
        <p:nvSpPr>
          <p:cNvPr id="4" name="Content Placeholder 3"/>
          <p:cNvSpPr>
            <a:spLocks noGrp="1"/>
          </p:cNvSpPr>
          <p:nvPr>
            <p:ph idx="1"/>
          </p:nvPr>
        </p:nvSpPr>
        <p:spPr>
          <a:xfrm>
            <a:off x="457200" y="500042"/>
            <a:ext cx="7239000" cy="5955694"/>
          </a:xfrm>
        </p:spPr>
        <p:txBody>
          <a:bodyPr/>
          <a:lstStyle/>
          <a:p>
            <a:endParaRPr lang="en-US" dirty="0" smtClean="0"/>
          </a:p>
          <a:p>
            <a:endParaRPr lang="en-US" dirty="0" smtClean="0"/>
          </a:p>
          <a:p>
            <a:pPr algn="just">
              <a:lnSpc>
                <a:spcPct val="150000"/>
              </a:lnSpc>
              <a:spcBef>
                <a:spcPts val="0"/>
              </a:spcBef>
            </a:pPr>
            <a:r>
              <a:rPr lang="en-IN" dirty="0" smtClean="0"/>
              <a:t>Most voice recognition systems currently available can trigger common menu events such  as Save, Open, Quit, and Print, and you can teach the system to recognize other commands that are more specific to your application</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INPUT DEVICES</a:t>
            </a:r>
            <a:endParaRPr lang="en-US" dirty="0"/>
          </a:p>
        </p:txBody>
      </p:sp>
      <p:sp>
        <p:nvSpPr>
          <p:cNvPr id="4" name="Content Placeholder 3"/>
          <p:cNvSpPr>
            <a:spLocks noGrp="1"/>
          </p:cNvSpPr>
          <p:nvPr>
            <p:ph idx="1"/>
          </p:nvPr>
        </p:nvSpPr>
        <p:spPr>
          <a:xfrm>
            <a:off x="457200" y="500042"/>
            <a:ext cx="7239000" cy="5955694"/>
          </a:xfrm>
        </p:spPr>
        <p:txBody>
          <a:bodyPr/>
          <a:lstStyle/>
          <a:p>
            <a:endParaRPr lang="en-US" dirty="0" smtClean="0"/>
          </a:p>
          <a:p>
            <a:endParaRPr lang="en-US" dirty="0" smtClean="0"/>
          </a:p>
          <a:p>
            <a:pPr algn="just">
              <a:lnSpc>
                <a:spcPct val="150000"/>
              </a:lnSpc>
              <a:spcBef>
                <a:spcPts val="0"/>
              </a:spcBef>
            </a:pPr>
            <a:r>
              <a:rPr lang="en-IN" dirty="0" smtClean="0"/>
              <a:t>Most voice recognition systems currently available can trigger common menu events such  as Save, Open, Quit, and Print, and you can teach the system to recognize other commands that are more specific to your application.</a:t>
            </a:r>
          </a:p>
          <a:p>
            <a:r>
              <a:rPr lang="en-IN" dirty="0" smtClean="0"/>
              <a:t>The quality of your audio recordings is greatly affected by the </a:t>
            </a:r>
            <a:r>
              <a:rPr lang="en-IN" dirty="0" err="1" smtClean="0"/>
              <a:t>caliber</a:t>
            </a:r>
            <a:r>
              <a:rPr lang="en-IN" dirty="0" smtClean="0"/>
              <a:t> of your microphone and cables.</a:t>
            </a:r>
          </a:p>
          <a:p>
            <a:pPr algn="just">
              <a:lnSpc>
                <a:spcPct val="150000"/>
              </a:lnSpc>
              <a:spcBef>
                <a:spcPts val="0"/>
              </a:spcBef>
            </a:pP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smtClean="0"/>
              <a:t>OUTPUT DEVICES</a:t>
            </a:r>
            <a:endParaRPr lang="en-US" dirty="0"/>
          </a:p>
        </p:txBody>
      </p:sp>
      <p:sp>
        <p:nvSpPr>
          <p:cNvPr id="4" name="Content Placeholder 3"/>
          <p:cNvSpPr>
            <a:spLocks noGrp="1"/>
          </p:cNvSpPr>
          <p:nvPr>
            <p:ph idx="1"/>
          </p:nvPr>
        </p:nvSpPr>
        <p:spPr>
          <a:xfrm>
            <a:off x="457200" y="1071546"/>
            <a:ext cx="7239000" cy="5384190"/>
          </a:xfrm>
        </p:spPr>
        <p:txBody>
          <a:bodyPr/>
          <a:lstStyle/>
          <a:p>
            <a:pPr>
              <a:buNone/>
            </a:pPr>
            <a:endParaRPr lang="en-US" dirty="0" smtClean="0"/>
          </a:p>
          <a:p>
            <a:pPr algn="just"/>
            <a:r>
              <a:rPr lang="en-IN" u="sng" dirty="0" smtClean="0"/>
              <a:t>Output Devices</a:t>
            </a:r>
          </a:p>
          <a:p>
            <a:pPr algn="just"/>
            <a:r>
              <a:rPr lang="en-IN" dirty="0" smtClean="0"/>
              <a:t>Presentation of the audio and visual components of your multimedia project requires hardware.</a:t>
            </a:r>
          </a:p>
          <a:p>
            <a:pPr algn="just"/>
            <a:r>
              <a:rPr lang="en-IN" dirty="0" smtClean="0"/>
              <a:t>such as speakers, amplifiers, projectors, and motion video devices.</a:t>
            </a:r>
          </a:p>
          <a:p>
            <a:r>
              <a:rPr lang="en-IN" dirty="0" smtClean="0"/>
              <a:t>bass sounds become deeper and richer, and</a:t>
            </a:r>
          </a:p>
          <a:p>
            <a:r>
              <a:rPr lang="en-IN" dirty="0" smtClean="0"/>
              <a:t>even music sampled at low quality may sound acceptable.</a:t>
            </a:r>
          </a:p>
          <a:p>
            <a:pPr algn="just"/>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u="dotted" dirty="0"/>
              <a:t>Principles of Animation</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Animation is possible because of a biological phenomenon known as </a:t>
            </a:r>
            <a:r>
              <a:rPr lang="en-US" b="1" dirty="0"/>
              <a:t>persistence of vision </a:t>
            </a:r>
            <a:r>
              <a:rPr lang="en-US" dirty="0"/>
              <a:t>and a psychological phenomenon called </a:t>
            </a:r>
            <a:r>
              <a:rPr lang="en-US" b="1" dirty="0"/>
              <a:t>phi</a:t>
            </a:r>
            <a:r>
              <a:rPr lang="en-US" dirty="0"/>
              <a:t>. An object seen by the human eye remains chemically mapped on the eye’s retina for a brief time after viewing. Combined with the human mind’s need to conceptually complete a perceived action, this makes it possible for a series of images that are changed very slightly and very rapidly, one after the other, to seemingly blend together into a visual illusion of movement. </a:t>
            </a:r>
            <a:endParaRPr lang="en-IN"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599618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u="dotted" dirty="0"/>
              <a:t>Principles of Animation</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The illustration shows a few </a:t>
            </a:r>
            <a:r>
              <a:rPr lang="en-US" dirty="0" err="1"/>
              <a:t>cels</a:t>
            </a:r>
            <a:r>
              <a:rPr lang="en-US" dirty="0"/>
              <a:t>, or frames, of a rotating logo. When the images are progressively and </a:t>
            </a:r>
            <a:r>
              <a:rPr lang="en-US" dirty="0" smtClean="0"/>
              <a:t>rapidly changed</a:t>
            </a:r>
            <a:r>
              <a:rPr lang="en-US" dirty="0"/>
              <a:t>, the arrow of the compass is perceived to be spinning.</a:t>
            </a:r>
          </a:p>
        </p:txBody>
      </p:sp>
      <p:pic>
        <p:nvPicPr>
          <p:cNvPr id="5" name="image260.jpeg"/>
          <p:cNvPicPr/>
          <p:nvPr/>
        </p:nvPicPr>
        <p:blipFill>
          <a:blip r:embed="rId2" cstate="print"/>
          <a:stretch>
            <a:fillRect/>
          </a:stretch>
        </p:blipFill>
        <p:spPr>
          <a:xfrm>
            <a:off x="1835696" y="4005064"/>
            <a:ext cx="4248472" cy="1080120"/>
          </a:xfrm>
          <a:prstGeom prst="rect">
            <a:avLst/>
          </a:prstGeom>
        </p:spPr>
      </p:pic>
      <p:pic>
        <p:nvPicPr>
          <p:cNvPr id="6"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7"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133657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lstStyle/>
          <a:p>
            <a:pPr algn="just">
              <a:lnSpc>
                <a:spcPct val="150000"/>
              </a:lnSpc>
              <a:spcBef>
                <a:spcPts val="0"/>
              </a:spcBef>
            </a:pPr>
            <a:r>
              <a:rPr lang="en-IN" dirty="0" err="1" smtClean="0"/>
              <a:t>Codecs</a:t>
            </a:r>
            <a:endParaRPr lang="en-IN" dirty="0" smtClean="0"/>
          </a:p>
          <a:p>
            <a:pPr lvl="1" algn="just">
              <a:lnSpc>
                <a:spcPct val="150000"/>
              </a:lnSpc>
              <a:spcBef>
                <a:spcPts val="0"/>
              </a:spcBef>
            </a:pPr>
            <a:r>
              <a:rPr lang="en-IN" dirty="0" smtClean="0">
                <a:solidFill>
                  <a:schemeClr val="tx1">
                    <a:lumMod val="95000"/>
                    <a:lumOff val="5000"/>
                  </a:schemeClr>
                </a:solidFill>
              </a:rPr>
              <a:t>To digitize and store a 10-second clip of full-motion video in your computer.</a:t>
            </a:r>
          </a:p>
          <a:p>
            <a:pPr lvl="1" algn="just">
              <a:lnSpc>
                <a:spcPct val="150000"/>
              </a:lnSpc>
              <a:spcBef>
                <a:spcPts val="0"/>
              </a:spcBef>
            </a:pPr>
            <a:r>
              <a:rPr lang="en-IN" dirty="0" smtClean="0">
                <a:solidFill>
                  <a:schemeClr val="tx1">
                    <a:lumMod val="95000"/>
                    <a:lumOff val="5000"/>
                  </a:schemeClr>
                </a:solidFill>
              </a:rPr>
              <a:t>data in a very short amount of time.</a:t>
            </a:r>
          </a:p>
          <a:p>
            <a:pPr lvl="1" algn="just">
              <a:lnSpc>
                <a:spcPct val="150000"/>
              </a:lnSpc>
              <a:spcBef>
                <a:spcPts val="0"/>
              </a:spcBef>
            </a:pPr>
            <a:r>
              <a:rPr lang="en-IN" dirty="0" smtClean="0"/>
              <a:t>Reproducing just one frame of digital video component video at 24 bits.</a:t>
            </a:r>
          </a:p>
          <a:p>
            <a:pPr lvl="1" algn="just">
              <a:lnSpc>
                <a:spcPct val="150000"/>
              </a:lnSpc>
              <a:spcBef>
                <a:spcPts val="0"/>
              </a:spcBef>
            </a:pPr>
            <a:r>
              <a:rPr lang="en-IN" dirty="0" smtClean="0"/>
              <a:t>requires almost 1MB of computer data; 30 seconds of full-screen.</a:t>
            </a:r>
          </a:p>
          <a:p>
            <a:pPr lvl="1" algn="just">
              <a:lnSpc>
                <a:spcPct val="150000"/>
              </a:lnSpc>
              <a:spcBef>
                <a:spcPts val="0"/>
              </a:spcBef>
            </a:pPr>
            <a:r>
              <a:rPr lang="en-IN" dirty="0" smtClean="0"/>
              <a:t>uncompressed video will fill a gigabyte hard disk. Full-size</a:t>
            </a:r>
          </a:p>
          <a:p>
            <a:pPr lvl="1" algn="just">
              <a:lnSpc>
                <a:spcPct val="150000"/>
              </a:lnSpc>
              <a:spcBef>
                <a:spcPts val="0"/>
              </a:spcBef>
            </a:pPr>
            <a:endParaRPr lang="en-IN" dirty="0" smtClean="0">
              <a:solidFill>
                <a:schemeClr val="tx1">
                  <a:lumMod val="95000"/>
                  <a:lumOff val="5000"/>
                </a:schemeClr>
              </a:solidFill>
            </a:endParaRPr>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u="dotted" dirty="0"/>
              <a:t>Principles of Animation</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Digital television video builds 24, 30, or 60 entire frames or pictures every second, depending upon settings; the speed with which each frame is replaced by the next one makes the images appear to blend smoothly into movement. Movies on film are typically shot at a shutter rate of 24 frames per second, but using projection tricks (the projector’s shutter flashes light through each image twice), the flicker rate is increased to 48 times per sec- </a:t>
            </a:r>
            <a:r>
              <a:rPr lang="en-US" dirty="0" err="1"/>
              <a:t>ond</a:t>
            </a:r>
            <a:r>
              <a:rPr lang="en-US" dirty="0"/>
              <a:t>, and the human eye thus sees a motion </a:t>
            </a:r>
            <a:r>
              <a:rPr lang="en-US" dirty="0" smtClean="0"/>
              <a:t>picture</a:t>
            </a: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1087918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u="dotted" dirty="0"/>
              <a:t>Principles of Animation</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 On some film </a:t>
            </a:r>
            <a:r>
              <a:rPr lang="en-US" dirty="0" err="1"/>
              <a:t>projec</a:t>
            </a:r>
            <a:r>
              <a:rPr lang="en-US" dirty="0"/>
              <a:t>- tors, each frame is shown three times before the pull-down claw moves to the next frame, for a total of 72 flickers per second, which helps to </a:t>
            </a:r>
            <a:r>
              <a:rPr lang="en-US" dirty="0" err="1"/>
              <a:t>elimi</a:t>
            </a:r>
            <a:r>
              <a:rPr lang="en-US" dirty="0"/>
              <a:t>- </a:t>
            </a:r>
            <a:r>
              <a:rPr lang="en-US" dirty="0" err="1"/>
              <a:t>nate</a:t>
            </a:r>
            <a:r>
              <a:rPr lang="en-US" dirty="0"/>
              <a:t> the flicker effect: the more interruptions per second, the more con- </a:t>
            </a:r>
            <a:r>
              <a:rPr lang="en-US" dirty="0" err="1"/>
              <a:t>tinuous</a:t>
            </a:r>
            <a:r>
              <a:rPr lang="en-US" dirty="0"/>
              <a:t> the beam of light appears..</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355824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u="dotted" dirty="0"/>
              <a:t>Principles of Animation</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 Quickly changing the viewed image is the principle of an animatic, a flip-book, or a zoetrope. To make an object travel across the screen while it changes its shape, just change the shape and also move, or </a:t>
            </a:r>
            <a:r>
              <a:rPr lang="en-US" b="1" dirty="0"/>
              <a:t>translate</a:t>
            </a:r>
            <a:r>
              <a:rPr lang="en-US" dirty="0"/>
              <a:t>, it a few pixels for each frame. Then, when you play the frames back at a faster speed, the changes blend together and you have motion and animation. </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949372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u="dotted" dirty="0"/>
              <a:t>Principles of Animation</a:t>
            </a:r>
            <a:endParaRPr lang="en-US" dirty="0"/>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 It’s the same magic as when the hand is quicker than the eye, and you don’t see the pea moving in the blur of the gypsy’s cups.</a:t>
            </a:r>
          </a:p>
          <a:p>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1363023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Animation Techniques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 When you create an animation, organize its execution into a series of logical steps. First, gather up in your mind all the activities you wish to provide in the animation. If it is complicated, you may wish to create a written script with a list of activities and required objects and then create a storyboard to visualize the animation. </a:t>
            </a:r>
          </a:p>
          <a:p>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4148132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Animation Techniques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 Choose the animation tool best suited for the job, and then build and tweak your sequences. This may include creating objects, planning their movements, texturing their surfaces, adding lights, experimenting with lighting effects, and positioning the camera or point of view. Allow plenty of time for this phase when you are experimenting and testing. Finally, post-process your animation, doing any special renderings and adding sound effects.</a:t>
            </a:r>
          </a:p>
          <a:p>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151558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Animation Techniques</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r>
              <a:rPr lang="en-US" b="1" i="1" dirty="0" err="1"/>
              <a:t>Cel</a:t>
            </a:r>
            <a:r>
              <a:rPr lang="en-US" b="1" i="1" dirty="0"/>
              <a:t> Animation</a:t>
            </a:r>
          </a:p>
          <a:p>
            <a:pPr algn="just"/>
            <a:r>
              <a:rPr lang="en-US" dirty="0"/>
              <a:t>The animation techniques made famous by Disney use a series of </a:t>
            </a:r>
            <a:r>
              <a:rPr lang="en-US" dirty="0" err="1"/>
              <a:t>progres</a:t>
            </a:r>
            <a:r>
              <a:rPr lang="en-US" dirty="0"/>
              <a:t>- </a:t>
            </a:r>
            <a:r>
              <a:rPr lang="en-US" dirty="0" err="1"/>
              <a:t>sively</a:t>
            </a:r>
            <a:r>
              <a:rPr lang="en-US" dirty="0"/>
              <a:t> different graphics or </a:t>
            </a:r>
            <a:r>
              <a:rPr lang="en-US" dirty="0" err="1"/>
              <a:t>cels</a:t>
            </a:r>
            <a:r>
              <a:rPr lang="en-US" dirty="0"/>
              <a:t> on each frame of movie film (which plays at 24 frames per second). A minute of animation may thus require as many as 1,440 separate frames, and each frame may be composed of many layers of </a:t>
            </a:r>
            <a:r>
              <a:rPr lang="en-US" dirty="0" err="1"/>
              <a:t>cels</a:t>
            </a:r>
            <a:r>
              <a:rPr lang="en-US" dirty="0"/>
              <a:t>. The term </a:t>
            </a:r>
            <a:r>
              <a:rPr lang="en-US" b="1" dirty="0" err="1"/>
              <a:t>cel</a:t>
            </a:r>
            <a:r>
              <a:rPr lang="en-US" b="1" dirty="0"/>
              <a:t> </a:t>
            </a:r>
            <a:r>
              <a:rPr lang="en-US" dirty="0"/>
              <a:t>derives from the clear celluloid sheets that were used for drawing each frame, which have been replaced today by layers of digital</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593427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Animation Techniques</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endParaRPr lang="en-US" dirty="0"/>
          </a:p>
          <a:p>
            <a:r>
              <a:rPr lang="en-US" dirty="0"/>
              <a:t>I grew up using </a:t>
            </a:r>
            <a:r>
              <a:rPr lang="en-US" dirty="0" err="1"/>
              <a:t>cel</a:t>
            </a:r>
            <a:r>
              <a:rPr lang="en-US" dirty="0"/>
              <a:t> tech- </a:t>
            </a:r>
            <a:r>
              <a:rPr lang="en-US" dirty="0" err="1"/>
              <a:t>niques</a:t>
            </a:r>
            <a:r>
              <a:rPr lang="en-US" dirty="0"/>
              <a:t> and a huge anima- </a:t>
            </a:r>
            <a:r>
              <a:rPr lang="en-US" dirty="0" err="1"/>
              <a:t>tion</a:t>
            </a:r>
            <a:r>
              <a:rPr lang="en-US" dirty="0"/>
              <a:t> crane to photograph with. I can tell you the static electricity caused hell with dust on the </a:t>
            </a:r>
            <a:r>
              <a:rPr lang="en-US" dirty="0" err="1"/>
              <a:t>cels</a:t>
            </a:r>
            <a:r>
              <a:rPr lang="en-US" dirty="0"/>
              <a:t>. Do you know why most 2-D animated characters in the past, like Mickey Mouse, wore white gloves? It was an inside joke…We all wore white gloves to protect the </a:t>
            </a:r>
            <a:r>
              <a:rPr lang="en-US" dirty="0" err="1"/>
              <a:t>cels</a:t>
            </a:r>
            <a:r>
              <a:rPr lang="en-US" dirty="0"/>
              <a:t>! And the reason most animated characters had only three fingers and a thumb inside their gloves was because it saved us time and money to drop that extra finger</a:t>
            </a:r>
            <a:r>
              <a:rPr lang="en-US" dirty="0" smtClean="0"/>
              <a:t>.</a:t>
            </a: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034633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Animation Techniques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endParaRPr lang="en-US" dirty="0"/>
          </a:p>
          <a:p>
            <a:r>
              <a:rPr lang="en-US" dirty="0"/>
              <a:t>Joe </a:t>
            </a:r>
            <a:r>
              <a:rPr lang="en-US" dirty="0" err="1"/>
              <a:t>Silverthorn</a:t>
            </a:r>
            <a:r>
              <a:rPr lang="en-US" dirty="0"/>
              <a:t>, Integrated Multimedia Professor, Olympic </a:t>
            </a:r>
            <a:r>
              <a:rPr lang="en-US" dirty="0" smtClean="0"/>
              <a:t>College imagery</a:t>
            </a:r>
            <a:r>
              <a:rPr lang="en-US" dirty="0"/>
              <a:t>. </a:t>
            </a:r>
            <a:r>
              <a:rPr lang="en-US" dirty="0" err="1"/>
              <a:t>Cels</a:t>
            </a:r>
            <a:r>
              <a:rPr lang="en-US" dirty="0"/>
              <a:t> of famous animated cartoons have become sought-after, suitable-for-framing collector’s items.</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4151272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r>
              <a:rPr lang="en-US" dirty="0"/>
              <a:t>Creating an Animated Scene</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A creative committee organized a brief storyboard of a gorilla chasing a man. From a stock library containing many images licensed for unlimited use, a photograph was chosen of Manhattan’s Central Park where a bridge crossed a small river and high-rise apartments lined the horizon. The chase scene would occur across the </a:t>
            </a:r>
            <a:r>
              <a:rPr lang="en-US" dirty="0" smtClean="0"/>
              <a:t>bridge.</a:t>
            </a: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2182427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lstStyle/>
          <a:p>
            <a:pPr algn="just">
              <a:lnSpc>
                <a:spcPct val="150000"/>
              </a:lnSpc>
              <a:spcBef>
                <a:spcPts val="0"/>
              </a:spcBef>
            </a:pPr>
            <a:r>
              <a:rPr lang="en-IN" dirty="0" err="1" smtClean="0"/>
              <a:t>Codecs</a:t>
            </a:r>
            <a:endParaRPr lang="en-IN" dirty="0" smtClean="0"/>
          </a:p>
          <a:p>
            <a:pPr lvl="1" algn="just">
              <a:lnSpc>
                <a:spcPct val="150000"/>
              </a:lnSpc>
              <a:spcBef>
                <a:spcPts val="0"/>
              </a:spcBef>
            </a:pPr>
            <a:r>
              <a:rPr lang="en-IN" dirty="0" smtClean="0">
                <a:solidFill>
                  <a:schemeClr val="tx1"/>
                </a:solidFill>
              </a:rPr>
              <a:t>Compressed </a:t>
            </a:r>
            <a:r>
              <a:rPr lang="en-IN" dirty="0" err="1" smtClean="0">
                <a:solidFill>
                  <a:schemeClr val="tx1"/>
                </a:solidFill>
              </a:rPr>
              <a:t>codecs</a:t>
            </a:r>
            <a:r>
              <a:rPr lang="en-IN" dirty="0" smtClean="0">
                <a:solidFill>
                  <a:schemeClr val="tx1"/>
                </a:solidFill>
              </a:rPr>
              <a:t> (coders/decoders)</a:t>
            </a:r>
          </a:p>
          <a:p>
            <a:pPr lvl="1" algn="just">
              <a:lnSpc>
                <a:spcPct val="150000"/>
              </a:lnSpc>
              <a:spcBef>
                <a:spcPts val="0"/>
              </a:spcBef>
            </a:pPr>
            <a:r>
              <a:rPr lang="en-IN" dirty="0" smtClean="0">
                <a:solidFill>
                  <a:schemeClr val="tx1"/>
                </a:solidFill>
              </a:rPr>
              <a:t>A codec is the algorithm used to compress a video for delivery and then decode it in real time for fast playback.</a:t>
            </a:r>
          </a:p>
          <a:p>
            <a:pPr lvl="1" algn="just">
              <a:lnSpc>
                <a:spcPct val="150000"/>
              </a:lnSpc>
              <a:spcBef>
                <a:spcPts val="0"/>
              </a:spcBef>
            </a:pPr>
            <a:r>
              <a:rPr lang="en-IN" dirty="0" smtClean="0">
                <a:solidFill>
                  <a:schemeClr val="tx1"/>
                </a:solidFill>
              </a:rPr>
              <a:t>Different </a:t>
            </a:r>
            <a:r>
              <a:rPr lang="en-IN" dirty="0" err="1" smtClean="0">
                <a:solidFill>
                  <a:schemeClr val="tx1"/>
                </a:solidFill>
              </a:rPr>
              <a:t>codecs</a:t>
            </a:r>
            <a:r>
              <a:rPr lang="en-IN" dirty="0" smtClean="0">
                <a:solidFill>
                  <a:schemeClr val="tx1"/>
                </a:solidFill>
              </a:rPr>
              <a:t> are optimized for different methods of delivery (for example, from a hard drive, from a DVD, or over the Web).</a:t>
            </a:r>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r>
              <a:rPr lang="en-US" dirty="0"/>
              <a:t>Creating an Animated Scene</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To produce frames of the running man, a real actor was videotaped running in place against an </a:t>
            </a:r>
            <a:r>
              <a:rPr lang="en-US" dirty="0" err="1" smtClean="0"/>
              <a:t>Ultimatte</a:t>
            </a:r>
            <a:r>
              <a:rPr lang="en-US" dirty="0"/>
              <a:t> </a:t>
            </a:r>
            <a:r>
              <a:rPr lang="en-US" dirty="0" err="1" smtClean="0"/>
              <a:t>chroma</a:t>
            </a:r>
            <a:r>
              <a:rPr lang="en-US" dirty="0" smtClean="0"/>
              <a:t>-keyed </a:t>
            </a:r>
            <a:r>
              <a:rPr lang="en-US" dirty="0"/>
              <a:t>blue background in a studio; a few frames of this were grabbed, and the blue background was made transparent in each image.</a:t>
            </a:r>
            <a:r>
              <a:rPr lang="en-US" dirty="0" smtClean="0"/>
              <a:t>.</a:t>
            </a: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177628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r>
              <a:rPr lang="en-US" dirty="0"/>
              <a:t>Creating an Animated Scene</a:t>
            </a:r>
          </a:p>
        </p:txBody>
      </p:sp>
      <p:sp>
        <p:nvSpPr>
          <p:cNvPr id="4" name="Content Placeholder 3"/>
          <p:cNvSpPr>
            <a:spLocks noGrp="1"/>
          </p:cNvSpPr>
          <p:nvPr>
            <p:ph idx="1"/>
          </p:nvPr>
        </p:nvSpPr>
        <p:spPr>
          <a:xfrm>
            <a:off x="457200" y="1071546"/>
            <a:ext cx="7239000" cy="5384190"/>
          </a:xfrm>
        </p:spPr>
        <p:txBody>
          <a:bodyPr>
            <a:normAutofit fontScale="92500" lnSpcReduction="20000"/>
          </a:bodyPr>
          <a:lstStyle/>
          <a:p>
            <a:pPr>
              <a:buNone/>
            </a:pPr>
            <a:endParaRPr lang="en-US" dirty="0" smtClean="0"/>
          </a:p>
          <a:p>
            <a:pPr algn="just"/>
            <a:r>
              <a:rPr lang="en-US" dirty="0"/>
              <a:t>The gorilla was difficult to find, so a toy model dinosaur about 25 centime- </a:t>
            </a:r>
            <a:r>
              <a:rPr lang="en-US" dirty="0" err="1"/>
              <a:t>ters</a:t>
            </a:r>
            <a:r>
              <a:rPr lang="en-US" dirty="0"/>
              <a:t> tall was used; again, a few frames were captured and the background made transparent to form a composite. That was all that was required for image resources</a:t>
            </a:r>
            <a:r>
              <a:rPr lang="en-US" dirty="0" smtClean="0"/>
              <a:t>.</a:t>
            </a:r>
            <a:r>
              <a:rPr lang="en-US" dirty="0"/>
              <a:t> As illustrated in Figure 5-8</a:t>
            </a:r>
            <a:r>
              <a:rPr lang="en-US" i="1" dirty="0"/>
              <a:t>a, </a:t>
            </a:r>
            <a:r>
              <a:rPr lang="en-US" dirty="0"/>
              <a:t>the background was carefully cut in half along the edge of the bridge, so that the bridge railing could be placed in front of the runners. The running man was organized in a series of six frames that could be repeated many times across the screen to provide the pumping motions of running. The same was done for the dinosaur, to give him a lumbering, bulky look as he chased the little man across the bridge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2873711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In an analog system, the output of the CCD is processed by the camera into three channels of color information and synchronization pulses (sync) and the signals are recorded onto magnetic tape. There are several video standards for managing analog CCD output, each dealing with the amount of separation between the components—the more separation of the color information, the higher the quality of the image (and the more expensive the equipment)</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425364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If each channel of color information is transmitted as a separate signal on its own conductor, the signal output is called </a:t>
            </a:r>
            <a:r>
              <a:rPr lang="en-US" b="1" dirty="0"/>
              <a:t>component </a:t>
            </a:r>
            <a:r>
              <a:rPr lang="en-US" dirty="0"/>
              <a:t>(separate red, green, and blue channels), which is the preferred method for higher-quality and professional video work. Lower in quality is the signal that makes up </a:t>
            </a:r>
            <a:r>
              <a:rPr lang="en-US" b="1" dirty="0"/>
              <a:t>Separate Video (S-Video)</a:t>
            </a:r>
            <a:r>
              <a:rPr lang="en-US" dirty="0"/>
              <a:t>, using two channels that carry luminance and chrominance information. </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122630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The least separation (and thus the lowest quality for a video signal) is </a:t>
            </a:r>
            <a:r>
              <a:rPr lang="en-US" b="1" dirty="0"/>
              <a:t>composite</a:t>
            </a:r>
            <a:r>
              <a:rPr lang="en-US" dirty="0"/>
              <a:t>, when all the signals are mixed together and carried on a single cable as a composite of the three color channels and the sync signal.</a:t>
            </a:r>
            <a:br>
              <a:rPr lang="en-US" dirty="0"/>
            </a:br>
            <a:r>
              <a:rPr lang="en-US" dirty="0"/>
              <a:t>The composite signal yields less-precise color definition, which cannot be manipulated or color-corrected as much as S-Video or component signals.</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9260110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591372"/>
            <a:ext cx="3996444" cy="3038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1316318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Many consumer set-top devices like </a:t>
            </a:r>
            <a:r>
              <a:rPr lang="en-US" b="1" dirty="0"/>
              <a:t>video cassette recorders (VCRs) </a:t>
            </a:r>
            <a:r>
              <a:rPr lang="en-US" dirty="0"/>
              <a:t>and satellite receivers add the video and sound signals to a sub- carrier and modulate them into a radio frequency (RF) in the FM broad- cast band. This is the NTSC, PAL, or SECAM signal available at the Antenna Out connector of a VCR. Usually the signal is modulated on either Channel 3 or Channel 4, and the resulting signal is demodulated by the TV receiver and displayed on the selected channel. </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28909569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Many television sets today also provide a composite signal connector, a S-Video </a:t>
            </a:r>
            <a:r>
              <a:rPr lang="en-US" dirty="0" err="1"/>
              <a:t>connec</a:t>
            </a:r>
            <a:r>
              <a:rPr lang="en-US" dirty="0"/>
              <a:t>- tor, and a </a:t>
            </a:r>
            <a:r>
              <a:rPr lang="en-US" b="1" dirty="0"/>
              <a:t>High-Definition Multimedia Interface (HDMI) </a:t>
            </a:r>
            <a:r>
              <a:rPr lang="en-US" dirty="0"/>
              <a:t>connector for purely digital input. Video displays for computers typically provide analog component (red, green, blue) input through a 15-pin </a:t>
            </a:r>
            <a:r>
              <a:rPr lang="en-US" b="1" dirty="0"/>
              <a:t>VGA </a:t>
            </a:r>
            <a:r>
              <a:rPr lang="en-US" b="1" dirty="0" smtClean="0"/>
              <a:t>connector </a:t>
            </a:r>
            <a:r>
              <a:rPr lang="en-US" dirty="0" smtClean="0"/>
              <a:t>and </a:t>
            </a:r>
            <a:r>
              <a:rPr lang="en-US" dirty="0"/>
              <a:t>also a purely digital </a:t>
            </a:r>
            <a:r>
              <a:rPr lang="en-US" b="1" dirty="0" err="1"/>
              <a:t>Digital</a:t>
            </a:r>
            <a:r>
              <a:rPr lang="en-US" b="1" dirty="0"/>
              <a:t> Visual Interface (DVI) </a:t>
            </a:r>
            <a:r>
              <a:rPr lang="en-US" dirty="0"/>
              <a:t>and/or an HDMI connection.</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586387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Three analog broadcast video standards are commonly in use around the world: NTSC, PAL, and SECAM. In the United States, the NTSC standard has been phased out, replaced by the </a:t>
            </a:r>
            <a:r>
              <a:rPr lang="en-US" b="1" dirty="0"/>
              <a:t>ATSC Digital Television Standard</a:t>
            </a:r>
            <a:r>
              <a:rPr lang="en-US" dirty="0"/>
              <a:t>. Because these standards and formats are not easily interchange- able, it is important to know where your multimedia project will be used. </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897012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A video cassette recorded in the United States (which uses NTSC) will not play on a television set in any European country (which uses either PAL or SECAM), even though the recording method and style of the cassette is “VHS.” Likewise, tapes recorded in European PAL or SECAM formats will not play back on an NTSC video cassette recorder.</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4009719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lstStyle/>
          <a:p>
            <a:pPr algn="just">
              <a:lnSpc>
                <a:spcPct val="150000"/>
              </a:lnSpc>
              <a:spcBef>
                <a:spcPts val="0"/>
              </a:spcBef>
            </a:pPr>
            <a:r>
              <a:rPr lang="en-IN" dirty="0" err="1" smtClean="0"/>
              <a:t>Codecs</a:t>
            </a:r>
            <a:endParaRPr lang="en-IN" dirty="0" smtClean="0"/>
          </a:p>
          <a:p>
            <a:pPr lvl="1" algn="just">
              <a:lnSpc>
                <a:spcPct val="150000"/>
              </a:lnSpc>
              <a:spcBef>
                <a:spcPts val="0"/>
              </a:spcBef>
            </a:pPr>
            <a:r>
              <a:rPr lang="en-IN" dirty="0" err="1" smtClean="0"/>
              <a:t>Codecs</a:t>
            </a:r>
            <a:r>
              <a:rPr lang="en-IN" dirty="0" smtClean="0"/>
              <a:t> such as </a:t>
            </a:r>
            <a:r>
              <a:rPr lang="en-IN" dirty="0" err="1" smtClean="0"/>
              <a:t>Theora</a:t>
            </a:r>
            <a:r>
              <a:rPr lang="en-IN" dirty="0" smtClean="0"/>
              <a:t> and H.264 compress digital video information at rates that range from 50:1 to 200:1. Some </a:t>
            </a:r>
            <a:r>
              <a:rPr lang="en-IN" dirty="0" err="1" smtClean="0"/>
              <a:t>codecs</a:t>
            </a:r>
            <a:r>
              <a:rPr lang="en-IN" dirty="0" smtClean="0"/>
              <a:t> store only.</a:t>
            </a:r>
          </a:p>
          <a:p>
            <a:pPr lvl="1" algn="just">
              <a:lnSpc>
                <a:spcPct val="150000"/>
              </a:lnSpc>
              <a:spcBef>
                <a:spcPts val="0"/>
              </a:spcBef>
            </a:pPr>
            <a:r>
              <a:rPr lang="en-IN" dirty="0" smtClean="0"/>
              <a:t>That image data that changes from frame to frame.</a:t>
            </a:r>
          </a:p>
          <a:p>
            <a:pPr lvl="1" algn="just">
              <a:lnSpc>
                <a:spcPct val="150000"/>
              </a:lnSpc>
              <a:spcBef>
                <a:spcPts val="0"/>
              </a:spcBef>
            </a:pPr>
            <a:r>
              <a:rPr lang="en-IN" b="1" u="sng" dirty="0" smtClean="0"/>
              <a:t>MPEG</a:t>
            </a:r>
          </a:p>
          <a:p>
            <a:pPr lvl="1" algn="just">
              <a:lnSpc>
                <a:spcPct val="150000"/>
              </a:lnSpc>
              <a:spcBef>
                <a:spcPts val="0"/>
              </a:spcBef>
            </a:pPr>
            <a:r>
              <a:rPr lang="en-IN" dirty="0" smtClean="0"/>
              <a:t>Moving Picture Experts Group (MPEG, www.mpeg.org)</a:t>
            </a:r>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Analog Video</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a:t>Each system </a:t>
            </a:r>
            <a:r>
              <a:rPr lang="en-US" dirty="0" smtClean="0"/>
              <a:t>is</a:t>
            </a:r>
            <a:r>
              <a:rPr lang="en-US" dirty="0"/>
              <a:t> </a:t>
            </a:r>
            <a:r>
              <a:rPr lang="en-US" dirty="0" smtClean="0"/>
              <a:t>based </a:t>
            </a:r>
            <a:r>
              <a:rPr lang="en-US" dirty="0"/>
              <a:t>on a different standard that defines the way information is encoded to produce the electronic signal that ultimately creates a television pic- </a:t>
            </a:r>
            <a:r>
              <a:rPr lang="en-US" dirty="0" smtClean="0"/>
              <a:t>true. Multiform at </a:t>
            </a:r>
            <a:r>
              <a:rPr lang="en-US" dirty="0"/>
              <a:t>VCRs can play back all three standards but typically cannot dub from one standard to another</a:t>
            </a:r>
            <a:r>
              <a:rPr lang="en-US" dirty="0" smtClean="0"/>
              <a:t>. </a:t>
            </a:r>
            <a:r>
              <a:rPr lang="en-US" b="1" dirty="0" smtClean="0"/>
              <a:t>Dubbing </a:t>
            </a:r>
            <a:r>
              <a:rPr lang="en-US" dirty="0"/>
              <a:t>between standards still requires high-end, specialized equipment.</a:t>
            </a:r>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246963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fontScale="77500" lnSpcReduction="20000"/>
          </a:bodyPr>
          <a:lstStyle/>
          <a:p>
            <a:pPr>
              <a:buNone/>
            </a:pPr>
            <a:endParaRPr lang="en-US" dirty="0" smtClean="0"/>
          </a:p>
          <a:p>
            <a:pPr>
              <a:lnSpc>
                <a:spcPct val="170000"/>
              </a:lnSpc>
              <a:spcBef>
                <a:spcPts val="0"/>
              </a:spcBef>
            </a:pPr>
            <a:r>
              <a:rPr lang="en-US" dirty="0"/>
              <a:t>In digital systems, the output of the CCD is digitized by the camera into a sequence of single frames, and the video and audio data are </a:t>
            </a:r>
            <a:r>
              <a:rPr lang="en-US" dirty="0" smtClean="0"/>
              <a:t>compressed </a:t>
            </a:r>
            <a:r>
              <a:rPr lang="en-US" dirty="0"/>
              <a:t>before being written to a tape (see Figure 6-2) or digitally stored to disc or flash memory in one of several proprietary and competing formats. Digital video data formats, especially the codec used for compressing and </a:t>
            </a:r>
            <a:r>
              <a:rPr lang="en-US" dirty="0" err="1"/>
              <a:t>decom</a:t>
            </a:r>
            <a:r>
              <a:rPr lang="en-US" dirty="0"/>
              <a:t>- pressing video (and audio) data, are important; more about them later in this chapter.</a:t>
            </a:r>
          </a:p>
          <a:p>
            <a:endParaRPr lang="en-US" dirty="0"/>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13570598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endParaRPr lang="en-US" dirty="0"/>
          </a:p>
          <a:p>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08522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8521033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r>
              <a:rPr lang="en-US" b="1" i="1" dirty="0"/>
              <a:t>HDTV</a:t>
            </a:r>
          </a:p>
          <a:p>
            <a:pPr algn="just"/>
            <a:r>
              <a:rPr lang="en-US" dirty="0"/>
              <a:t>What started as the </a:t>
            </a:r>
            <a:r>
              <a:rPr lang="en-US" b="1" dirty="0"/>
              <a:t>High Definition Television (HDTV) </a:t>
            </a:r>
            <a:r>
              <a:rPr lang="en-US" dirty="0"/>
              <a:t>initiative of the Federal Communications Commission in the 1980s changed first to the Advanced Television (ATV) initiative and then finished as the </a:t>
            </a:r>
            <a:r>
              <a:rPr lang="en-US" b="1" dirty="0"/>
              <a:t>Digital Television (DTV) </a:t>
            </a:r>
            <a:r>
              <a:rPr lang="en-US" dirty="0"/>
              <a:t>initiative by the time the FCC announced the change in 1996. This standard, which was slightly modified from both the Digital Television Standard (ATSC Doc. A/53) and the Digital Audio Compression Standard (ATSC Doc. A/52), moved U.S. </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87135678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television from an analog to a digital standard. It also provided TV stations with sufficient bandwidth to present four or five Standard Television (STV, providing the NTSC’s resolution of 525 lines with a 3:4 aspect ratio, but in a digital sig- </a:t>
            </a:r>
            <a:r>
              <a:rPr lang="en-US" dirty="0" err="1"/>
              <a:t>nal</a:t>
            </a:r>
            <a:r>
              <a:rPr lang="en-US" dirty="0"/>
              <a:t>) signals or one HDTV signal (providing 1,080 lines of resolution with a movie screen’s 16:9 aspect ratio).</a:t>
            </a:r>
          </a:p>
          <a:p>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1695464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fontScale="92500" lnSpcReduction="20000"/>
          </a:bodyPr>
          <a:lstStyle/>
          <a:p>
            <a:pPr>
              <a:buNone/>
            </a:pPr>
            <a:endParaRPr lang="en-US" dirty="0" smtClean="0"/>
          </a:p>
          <a:p>
            <a:pPr algn="just"/>
            <a:r>
              <a:rPr lang="en-US" dirty="0"/>
              <a:t>HDTV provides high resolution in a </a:t>
            </a:r>
            <a:r>
              <a:rPr lang="en-US" b="1" dirty="0"/>
              <a:t>16:9 </a:t>
            </a:r>
            <a:r>
              <a:rPr lang="en-US" dirty="0"/>
              <a:t>aspect ratio (see Figure 6-3). This aspect ratio allows the viewing of Cinemascope and Panavision movies. There was contention between the broadcast and computer industries about whether to use interlacing or progressive-scan technologies. The broadcast industry promulgated an ultra-high-</a:t>
            </a:r>
            <a:r>
              <a:rPr lang="en-US" dirty="0" err="1"/>
              <a:t>resolu</a:t>
            </a:r>
            <a:r>
              <a:rPr lang="en-US" dirty="0"/>
              <a:t>- </a:t>
            </a:r>
            <a:r>
              <a:rPr lang="en-US" dirty="0" err="1"/>
              <a:t>tion</a:t>
            </a:r>
            <a:r>
              <a:rPr lang="en-US" dirty="0"/>
              <a:t>, 1920 ´ 1080 interlaced format (1080i) to become the cornerstone of the new generation of high-end entertainment centers, but the com- </a:t>
            </a:r>
            <a:r>
              <a:rPr lang="en-US" dirty="0" err="1"/>
              <a:t>puter</a:t>
            </a:r>
            <a:r>
              <a:rPr lang="en-US" dirty="0"/>
              <a:t> industry wanted a 1280 ´ 720 progressive-scan system (720p) for HDTV. While the 1920 ´ 1080 format provides more pixels than the 1280 ´ 720 standard, the refresh rates are quite different.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24346095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lnSpcReduction="10000"/>
          </a:bodyPr>
          <a:lstStyle/>
          <a:p>
            <a:pPr>
              <a:buNone/>
            </a:pPr>
            <a:endParaRPr lang="en-US" dirty="0" smtClean="0"/>
          </a:p>
          <a:p>
            <a:pPr algn="just"/>
            <a:r>
              <a:rPr lang="en-US" dirty="0"/>
              <a:t>The higher- resolution interlaced format delivers only half the picture every 1/60 of a second, and because of the interlacing, on highly detailed images there is a great deal of screen flicker at 30 Hz. The computer people argue that the picture quality at 1280 ´ 720 is superior and steady. Both formats have been included in the HDTV standard by the </a:t>
            </a:r>
            <a:r>
              <a:rPr lang="en-US" b="1" dirty="0"/>
              <a:t>Advanced Television Systems Committee (ATSC)</a:t>
            </a:r>
            <a:r>
              <a:rPr lang="en-US" dirty="0"/>
              <a:t>, found at </a:t>
            </a:r>
            <a:r>
              <a:rPr lang="en-US" dirty="0">
                <a:hlinkClick r:id="rId2"/>
              </a:rPr>
              <a:t>www.atsc.org.</a:t>
            </a:r>
            <a:endParaRPr lang="en-US" dirty="0"/>
          </a:p>
          <a:p>
            <a:r>
              <a:rPr lang="en-US" dirty="0"/>
              <a:t/>
            </a:r>
            <a:br>
              <a:rPr lang="en-US" dirty="0"/>
            </a:br>
            <a:endParaRPr lang="en-US" dirty="0"/>
          </a:p>
        </p:txBody>
      </p:sp>
      <p:pic>
        <p:nvPicPr>
          <p:cNvPr id="5"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12823815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4"/>
            <a:ext cx="6264696" cy="44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5762398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r>
              <a:rPr lang="en-US" b="1" dirty="0"/>
              <a:t>Displays</a:t>
            </a:r>
          </a:p>
          <a:p>
            <a:pPr algn="just"/>
            <a:r>
              <a:rPr lang="en-US" dirty="0"/>
              <a:t>Colored phosphors on a </a:t>
            </a:r>
            <a:r>
              <a:rPr lang="en-US" b="1" dirty="0"/>
              <a:t>cathode ray tube (CRT) </a:t>
            </a:r>
            <a:r>
              <a:rPr lang="en-US" dirty="0"/>
              <a:t>screen glow red, green, or blue when they are energized by an electron beam. Because the intensity of the beam varies as it moves across the screen, some colors glow brighter</a:t>
            </a:r>
          </a:p>
          <a:p>
            <a:r>
              <a:rPr lang="en-US" dirty="0"/>
              <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22851595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a:t>than others. Finely tuned magnets around the picture tube aim the </a:t>
            </a:r>
            <a:r>
              <a:rPr lang="en-US" dirty="0" err="1"/>
              <a:t>elec</a:t>
            </a:r>
            <a:r>
              <a:rPr lang="en-US" dirty="0"/>
              <a:t>- </a:t>
            </a:r>
            <a:r>
              <a:rPr lang="en-US" dirty="0" err="1"/>
              <a:t>trons</a:t>
            </a:r>
            <a:r>
              <a:rPr lang="en-US" dirty="0"/>
              <a:t> precisely onto the phosphor screen, while the intensity of the beam is varied according to the video signal. This is why you needed to keep speakers (which have strong magnets in them) away from a CRT screen. A strong external magnetic field can skew the electron beam to one area of the screen and sometimes caused a permanent blotch that cannot be fixed by </a:t>
            </a:r>
            <a:r>
              <a:rPr lang="en-US" b="1" dirty="0"/>
              <a:t>degaussing</a:t>
            </a:r>
            <a:r>
              <a:rPr lang="en-US" dirty="0"/>
              <a:t>—an electronic process that readjusts the magnets that guide the electrons. </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2912603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lstStyle/>
          <a:p>
            <a:pPr algn="just">
              <a:lnSpc>
                <a:spcPct val="150000"/>
              </a:lnSpc>
              <a:spcBef>
                <a:spcPts val="0"/>
              </a:spcBef>
            </a:pPr>
            <a:r>
              <a:rPr lang="en-IN" dirty="0" err="1" smtClean="0"/>
              <a:t>Codecs</a:t>
            </a:r>
            <a:endParaRPr lang="en-IN" dirty="0" smtClean="0"/>
          </a:p>
          <a:p>
            <a:pPr lvl="1" algn="just">
              <a:lnSpc>
                <a:spcPct val="150000"/>
              </a:lnSpc>
              <a:spcBef>
                <a:spcPts val="0"/>
              </a:spcBef>
            </a:pPr>
            <a:r>
              <a:rPr lang="en-IN" dirty="0" smtClean="0"/>
              <a:t>International Organization for Standardization (ISO) and the International Electro-technical Commission (IEC).</a:t>
            </a:r>
          </a:p>
          <a:p>
            <a:pPr lvl="1" algn="just">
              <a:lnSpc>
                <a:spcPct val="150000"/>
              </a:lnSpc>
              <a:spcBef>
                <a:spcPts val="0"/>
              </a:spcBef>
            </a:pPr>
            <a:r>
              <a:rPr lang="en-IN" dirty="0" smtClean="0"/>
              <a:t>MPEG-1 (specifications released in 1992). 1.2 Mbps (megabits per second) of video and 250 Kbps.</a:t>
            </a:r>
          </a:p>
          <a:p>
            <a:pPr lvl="1" algn="just">
              <a:lnSpc>
                <a:spcPct val="150000"/>
              </a:lnSpc>
              <a:spcBef>
                <a:spcPts val="0"/>
              </a:spcBef>
            </a:pPr>
            <a:r>
              <a:rPr lang="en-IN" dirty="0" smtClean="0"/>
              <a:t>MPEG-2 (specifications released in 1994), a completely different system from MPEG-1, required higher data rates (3 to 15 Mbps).</a:t>
            </a:r>
          </a:p>
          <a:p>
            <a:pPr lvl="1" algn="just">
              <a:lnSpc>
                <a:spcPct val="150000"/>
              </a:lnSpc>
              <a:spcBef>
                <a:spcPts val="0"/>
              </a:spcBef>
            </a:pPr>
            <a:endParaRPr lang="en-IN" dirty="0" smtClean="0"/>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fontScale="92500" lnSpcReduction="10000"/>
          </a:bodyPr>
          <a:lstStyle/>
          <a:p>
            <a:pPr>
              <a:buNone/>
            </a:pPr>
            <a:endParaRPr lang="en-US" dirty="0" smtClean="0"/>
          </a:p>
          <a:p>
            <a:pPr algn="just"/>
            <a:r>
              <a:rPr lang="en-US" dirty="0"/>
              <a:t>If you had the misfortune to forget and wear a watch, the </a:t>
            </a:r>
            <a:r>
              <a:rPr lang="en-US" dirty="0" err="1"/>
              <a:t>degausser</a:t>
            </a:r>
            <a:r>
              <a:rPr lang="en-US" dirty="0"/>
              <a:t> might stop it permanently and then, if you are particularly unlucky, erase the magnetic strips on the credit cards in your wallet as well. If a computer displays a still image or words onto a CRT for a long time without changing, the phosphors will permanently change, and the image or words can become visible, even when the CRT is powered down. Screen savers were invented to prevent this from happening.</a:t>
            </a:r>
          </a:p>
          <a:p>
            <a:r>
              <a:rPr lang="en-US" dirty="0"/>
              <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2314391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dirty="0"/>
              <a:t>Flat screen displays are all-digital, using either </a:t>
            </a:r>
            <a:r>
              <a:rPr lang="en-US" b="1" dirty="0"/>
              <a:t>liquid crystal display (LCD) </a:t>
            </a:r>
            <a:r>
              <a:rPr lang="en-US" dirty="0"/>
              <a:t>or </a:t>
            </a:r>
            <a:r>
              <a:rPr lang="en-US" b="1" dirty="0"/>
              <a:t>plasma </a:t>
            </a:r>
            <a:r>
              <a:rPr lang="en-US" dirty="0"/>
              <a:t>technologies, and have supplanted CRTs for computer use. Some professional video producers and studios, however, prefer CRTs to flat screen displays, claiming colors are brighter and more accurately reproduced.</a:t>
            </a:r>
          </a:p>
          <a:p>
            <a:pPr algn="just"/>
            <a:r>
              <a:rPr lang="en-US" dirty="0"/>
              <a:t>Full integration of digital video in cameras and on computers </a:t>
            </a:r>
            <a:r>
              <a:rPr lang="en-US" dirty="0" err="1"/>
              <a:t>elimi</a:t>
            </a:r>
            <a:r>
              <a:rPr lang="en-US" dirty="0"/>
              <a:t>- </a:t>
            </a:r>
            <a:r>
              <a:rPr lang="en-US" dirty="0" err="1"/>
              <a:t>nates</a:t>
            </a:r>
            <a:r>
              <a:rPr lang="en-US" dirty="0"/>
              <a:t> the analog television form of video, from both the multimedia pro- </a:t>
            </a:r>
            <a:r>
              <a:rPr lang="en-US" dirty="0" err="1"/>
              <a:t>duction</a:t>
            </a:r>
            <a:r>
              <a:rPr lang="en-US" dirty="0"/>
              <a:t> and the delivery platform.</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36258303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Works and Display.</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smtClean="0"/>
              <a:t> </a:t>
            </a:r>
            <a:r>
              <a:rPr lang="en-US" dirty="0"/>
              <a:t>If your video camera generates a digital output signal, you can record your video direct-to-disk, where it is ready for editing. If a video clip is stored as data on a hard disk, CD-ROM, DVD, or other mass-storage device, that clip can be played back on a computer’s monitor without special hardware.</a:t>
            </a:r>
          </a:p>
          <a:p>
            <a:pPr algn="just"/>
            <a:r>
              <a:rPr lang="en-US" dirty="0"/>
              <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6930419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Format Converters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smtClean="0"/>
              <a:t> </a:t>
            </a:r>
            <a:r>
              <a:rPr lang="en-US" dirty="0"/>
              <a:t>Be prepared to produce more than one version of your video (codecs in a container) to ensure that the video will play on all the devices and in all the browsers necessary for your project’s distribution. DVD video uses MPEG-2 compression. Blu-ray video uses MPEG-4 AVC compression. These are known standards and few choices are necessary: simply click “Save for DVD” or “Save for Blu-ray</a:t>
            </a:r>
            <a:r>
              <a:rPr lang="en-US" dirty="0" smtClean="0"/>
              <a:t>.”</a:t>
            </a:r>
            <a:r>
              <a:rPr lang="en-US" dirty="0"/>
              <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28747460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Format Converters</a:t>
            </a:r>
          </a:p>
        </p:txBody>
      </p:sp>
      <p:sp>
        <p:nvSpPr>
          <p:cNvPr id="4" name="Content Placeholder 3"/>
          <p:cNvSpPr>
            <a:spLocks noGrp="1"/>
          </p:cNvSpPr>
          <p:nvPr>
            <p:ph idx="1"/>
          </p:nvPr>
        </p:nvSpPr>
        <p:spPr>
          <a:xfrm>
            <a:off x="457200" y="1071546"/>
            <a:ext cx="7239000" cy="5384190"/>
          </a:xfrm>
        </p:spPr>
        <p:txBody>
          <a:bodyPr>
            <a:normAutofit fontScale="92500"/>
          </a:bodyPr>
          <a:lstStyle/>
          <a:p>
            <a:pPr>
              <a:buNone/>
            </a:pPr>
            <a:endParaRPr lang="en-US" dirty="0" smtClean="0"/>
          </a:p>
          <a:p>
            <a:pPr algn="just"/>
            <a:r>
              <a:rPr lang="en-US" dirty="0" smtClean="0"/>
              <a:t> </a:t>
            </a:r>
            <a:r>
              <a:rPr lang="en-US" dirty="0"/>
              <a:t>But if you need to prepare a video file that will run on an iPod, a Droid, and an Atom-based netbook, as well as in all web browsers, you will need to convert your material into multiple formats. There are many free, shareware, and inexpensive file format con- </a:t>
            </a:r>
            <a:r>
              <a:rPr lang="en-US" dirty="0" err="1"/>
              <a:t>verters</a:t>
            </a:r>
            <a:r>
              <a:rPr lang="en-US" dirty="0"/>
              <a:t> available for multiple platforms. Figure 6-4 shows a menu of video format selections and profiles available in the free converter Handbrake for Mac and Windows (http://handbrake.fr).</a:t>
            </a:r>
          </a:p>
          <a:p>
            <a:r>
              <a:rPr lang="en-US" dirty="0"/>
              <a:t/>
            </a:r>
            <a:br>
              <a:rPr lang="en-US" dirty="0"/>
            </a:br>
            <a:r>
              <a:rPr lang="en-US" dirty="0"/>
              <a:t/>
            </a:r>
            <a:br>
              <a:rPr lang="en-US" dirty="0"/>
            </a:br>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17984747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a:bodyPr>
          <a:lstStyle/>
          <a:p>
            <a:pPr algn="ctr"/>
            <a:r>
              <a:rPr lang="en-US" dirty="0"/>
              <a:t>Video Format Converters</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algn="just"/>
            <a:r>
              <a:rPr lang="en-US" dirty="0" smtClean="0"/>
              <a:t> </a:t>
            </a:r>
            <a:r>
              <a:rPr lang="en-US" dirty="0"/>
              <a:t/>
            </a:r>
            <a:br>
              <a:rPr lang="en-US" dirty="0"/>
            </a:br>
            <a:r>
              <a:rPr lang="en-US" dirty="0"/>
              <a:t/>
            </a:r>
            <a:br>
              <a:rPr lang="en-US" dirty="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6613293" cy="491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oogle Shape;15;p13"/>
          <p:cNvPicPr preferRelativeResize="0"/>
          <p:nvPr/>
        </p:nvPicPr>
        <p:blipFill rotWithShape="1">
          <a:blip r:embed="rId3">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75</a:t>
            </a:fld>
            <a:endParaRPr lang="en-US"/>
          </a:p>
        </p:txBody>
      </p:sp>
    </p:spTree>
    <p:extLst>
      <p:ext uri="{BB962C8B-B14F-4D97-AF65-F5344CB8AC3E}">
        <p14:creationId xmlns:p14="http://schemas.microsoft.com/office/powerpoint/2010/main" val="14649668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video analog and digital technologies </a:t>
            </a:r>
          </a:p>
        </p:txBody>
      </p:sp>
      <p:sp>
        <p:nvSpPr>
          <p:cNvPr id="4" name="Content Placeholder 3"/>
          <p:cNvSpPr>
            <a:spLocks noGrp="1"/>
          </p:cNvSpPr>
          <p:nvPr>
            <p:ph idx="1"/>
          </p:nvPr>
        </p:nvSpPr>
        <p:spPr>
          <a:xfrm>
            <a:off x="457200" y="1071546"/>
            <a:ext cx="7239000" cy="5384190"/>
          </a:xfrm>
        </p:spPr>
        <p:txBody>
          <a:bodyPr>
            <a:normAutofit fontScale="85000" lnSpcReduction="20000"/>
          </a:bodyPr>
          <a:lstStyle/>
          <a:p>
            <a:pPr>
              <a:buNone/>
            </a:pPr>
            <a:endParaRPr lang="en-US" dirty="0" smtClean="0"/>
          </a:p>
          <a:p>
            <a:r>
              <a:rPr lang="en-US" dirty="0"/>
              <a:t>A charge-coupled device (CCD) converts the light that has been reflected from an object through the camera’s lens.</a:t>
            </a:r>
          </a:p>
          <a:p>
            <a:r>
              <a:rPr lang="en-US" dirty="0"/>
              <a:t>■ Four broadcast and video standards and recording formats are commonly in use around the world: NTSC, PAL, SECAM, and HDTV.</a:t>
            </a:r>
          </a:p>
          <a:p>
            <a:r>
              <a:rPr lang="en-US" dirty="0"/>
              <a:t>■ HDTV provides high resolution in a 16:9 aspect ratio.</a:t>
            </a:r>
          </a:p>
          <a:p>
            <a:r>
              <a:rPr lang="en-US" dirty="0"/>
              <a:t>■ Flat screen displays are all-digital, using either liquid crystal display (LCD) or plasma technologies, and have supplanted CRTs for computer use.</a:t>
            </a:r>
          </a:p>
          <a:p>
            <a:r>
              <a:rPr lang="en-US" dirty="0"/>
              <a:t>■ The process of building a single frame from two fields is called interlacing, a technique that helps to prevent flicker.</a:t>
            </a:r>
          </a:p>
          <a:p>
            <a:r>
              <a:rPr lang="en-US" dirty="0"/>
              <a:t>■ Progressive-scan technology draws the lines of an entire video frame in a single pass, without inter- lacing them and without flicker.</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3824717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video analog and digital technologies </a:t>
            </a:r>
          </a:p>
        </p:txBody>
      </p:sp>
      <p:sp>
        <p:nvSpPr>
          <p:cNvPr id="4" name="Content Placeholder 3"/>
          <p:cNvSpPr>
            <a:spLocks noGrp="1"/>
          </p:cNvSpPr>
          <p:nvPr>
            <p:ph idx="1"/>
          </p:nvPr>
        </p:nvSpPr>
        <p:spPr>
          <a:xfrm>
            <a:off x="457200" y="1071546"/>
            <a:ext cx="7239000" cy="5384190"/>
          </a:xfrm>
        </p:spPr>
        <p:txBody>
          <a:bodyPr>
            <a:normAutofit fontScale="85000" lnSpcReduction="20000"/>
          </a:bodyPr>
          <a:lstStyle/>
          <a:p>
            <a:pPr>
              <a:buNone/>
            </a:pPr>
            <a:endParaRPr lang="en-US" dirty="0" smtClean="0"/>
          </a:p>
          <a:p>
            <a:r>
              <a:rPr lang="en-US" dirty="0"/>
              <a:t>A charge-coupled device (CCD) converts the light that has been reflected from an object through the camera’s lens.</a:t>
            </a:r>
          </a:p>
          <a:p>
            <a:r>
              <a:rPr lang="en-US" dirty="0"/>
              <a:t>■ Four broadcast and video standards and recording formats are commonly in use around the world: NTSC, PAL, SECAM, and HDTV.</a:t>
            </a:r>
          </a:p>
          <a:p>
            <a:r>
              <a:rPr lang="en-US" dirty="0"/>
              <a:t>■ HDTV provides high resolution in a 16:9 aspect ratio.</a:t>
            </a:r>
          </a:p>
          <a:p>
            <a:r>
              <a:rPr lang="en-US" dirty="0"/>
              <a:t>■ Flat screen displays are all-digital, using either liquid crystal display (LCD) or plasma technologies, and have supplanted CRTs for computer use.</a:t>
            </a:r>
          </a:p>
          <a:p>
            <a:r>
              <a:rPr lang="en-US" dirty="0"/>
              <a:t>■ The process of building a single frame from two fields is called interlacing, a technique that helps to prevent flicker.</a:t>
            </a:r>
          </a:p>
          <a:p>
            <a:r>
              <a:rPr lang="en-US" dirty="0"/>
              <a:t>■ Progressive-scan technology draws the lines of an entire video frame in a single pass, without inter- lacing them and without flicker.</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4405098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video analog and digital technologies </a:t>
            </a:r>
          </a:p>
        </p:txBody>
      </p:sp>
      <p:sp>
        <p:nvSpPr>
          <p:cNvPr id="4" name="Content Placeholder 3"/>
          <p:cNvSpPr>
            <a:spLocks noGrp="1"/>
          </p:cNvSpPr>
          <p:nvPr>
            <p:ph idx="1"/>
          </p:nvPr>
        </p:nvSpPr>
        <p:spPr>
          <a:xfrm>
            <a:off x="457200" y="1071546"/>
            <a:ext cx="7239000" cy="5384190"/>
          </a:xfrm>
        </p:spPr>
        <p:txBody>
          <a:bodyPr>
            <a:normAutofit fontScale="85000" lnSpcReduction="20000"/>
          </a:bodyPr>
          <a:lstStyle/>
          <a:p>
            <a:pPr>
              <a:buNone/>
            </a:pPr>
            <a:endParaRPr lang="en-US" dirty="0" smtClean="0"/>
          </a:p>
          <a:p>
            <a:r>
              <a:rPr lang="en-US" dirty="0"/>
              <a:t>A charge-coupled device (CCD) converts the light that has been reflected from an object through the camera’s lens.</a:t>
            </a:r>
          </a:p>
          <a:p>
            <a:r>
              <a:rPr lang="en-US" dirty="0"/>
              <a:t>■ Four broadcast and video standards and recording formats are commonly in use around the world: NTSC, PAL, SECAM, and HDTV.</a:t>
            </a:r>
          </a:p>
          <a:p>
            <a:r>
              <a:rPr lang="en-US" dirty="0"/>
              <a:t>■ HDTV provides high resolution in a 16:9 aspect ratio.</a:t>
            </a:r>
          </a:p>
          <a:p>
            <a:r>
              <a:rPr lang="en-US" dirty="0"/>
              <a:t>■ Flat screen displays are all-digital, using either liquid crystal display (LCD) or plasma technologies, and have supplanted CRTs for computer use.</a:t>
            </a:r>
          </a:p>
          <a:p>
            <a:r>
              <a:rPr lang="en-US" dirty="0"/>
              <a:t>■ The process of building a single frame from two fields is called interlacing, a technique that helps to prevent flicker.</a:t>
            </a:r>
          </a:p>
          <a:p>
            <a:r>
              <a:rPr lang="en-US" dirty="0"/>
              <a:t>■ Progressive-scan technology draws the lines of an entire video frame in a single pass, without inter- lacing them and without flicker.</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4405098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video analog and digital technologies </a:t>
            </a:r>
          </a:p>
        </p:txBody>
      </p:sp>
      <p:sp>
        <p:nvSpPr>
          <p:cNvPr id="4" name="Content Placeholder 3"/>
          <p:cNvSpPr>
            <a:spLocks noGrp="1"/>
          </p:cNvSpPr>
          <p:nvPr>
            <p:ph idx="1"/>
          </p:nvPr>
        </p:nvSpPr>
        <p:spPr>
          <a:xfrm>
            <a:off x="457200" y="1071546"/>
            <a:ext cx="7239000" cy="5384190"/>
          </a:xfrm>
        </p:spPr>
        <p:txBody>
          <a:bodyPr>
            <a:normAutofit fontScale="85000" lnSpcReduction="20000"/>
          </a:bodyPr>
          <a:lstStyle/>
          <a:p>
            <a:pPr>
              <a:buNone/>
            </a:pPr>
            <a:endParaRPr lang="en-US" dirty="0" smtClean="0"/>
          </a:p>
          <a:p>
            <a:r>
              <a:rPr lang="en-US" dirty="0"/>
              <a:t>A charge-coupled device (CCD) converts the light that has been reflected from an object through the camera’s lens.</a:t>
            </a:r>
          </a:p>
          <a:p>
            <a:r>
              <a:rPr lang="en-US" dirty="0"/>
              <a:t>■ Four broadcast and video standards and recording formats are commonly in use around the world: NTSC, PAL, SECAM, and HDTV.</a:t>
            </a:r>
          </a:p>
          <a:p>
            <a:r>
              <a:rPr lang="en-US" dirty="0"/>
              <a:t>■ HDTV provides high resolution in a 16:9 aspect ratio.</a:t>
            </a:r>
          </a:p>
          <a:p>
            <a:r>
              <a:rPr lang="en-US" dirty="0"/>
              <a:t>■ Flat screen displays are all-digital, using either liquid crystal display (LCD) or plasma technologies, and have supplanted CRTs for computer use.</a:t>
            </a:r>
          </a:p>
          <a:p>
            <a:r>
              <a:rPr lang="en-US" dirty="0"/>
              <a:t>■ The process of building a single frame from two fields is called interlacing, a technique that helps to prevent flicker.</a:t>
            </a:r>
          </a:p>
          <a:p>
            <a:r>
              <a:rPr lang="en-US" dirty="0"/>
              <a:t>■ Progressive-scan technology draws the lines of an entire video frame in a single pass, without inter- lacing them and without flicker.</a:t>
            </a:r>
          </a:p>
          <a:p>
            <a:pPr algn="just"/>
            <a:endParaRPr lang="en-US" dirty="0"/>
          </a:p>
        </p:txBody>
      </p:sp>
      <p:sp>
        <p:nvSpPr>
          <p:cNvPr id="3" name="Date Placeholder 2"/>
          <p:cNvSpPr>
            <a:spLocks noGrp="1"/>
          </p:cNvSpPr>
          <p:nvPr>
            <p:ph type="dt" sz="half" idx="10"/>
          </p:nvPr>
        </p:nvSpPr>
        <p:spPr/>
        <p:txBody>
          <a:bodyPr/>
          <a:lstStyle/>
          <a:p>
            <a:r>
              <a:rPr lang="en-US" smtClean="0"/>
              <a:t>13-Mar-23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44050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normAutofit/>
          </a:bodyPr>
          <a:lstStyle/>
          <a:p>
            <a:pPr algn="just">
              <a:lnSpc>
                <a:spcPct val="150000"/>
              </a:lnSpc>
              <a:spcBef>
                <a:spcPts val="0"/>
              </a:spcBef>
            </a:pPr>
            <a:r>
              <a:rPr lang="en-IN" dirty="0" err="1" smtClean="0"/>
              <a:t>Codecs</a:t>
            </a:r>
            <a:endParaRPr lang="en-IN" dirty="0" smtClean="0"/>
          </a:p>
          <a:p>
            <a:pPr lvl="1" algn="just">
              <a:lnSpc>
                <a:spcPct val="150000"/>
              </a:lnSpc>
              <a:spcBef>
                <a:spcPts val="0"/>
              </a:spcBef>
            </a:pPr>
            <a:r>
              <a:rPr lang="en-IN" dirty="0" smtClean="0"/>
              <a:t>MPEG-4, multiple views, layers, and multiple sound tracks of a scene, as well as stereoscopic and 3-D views, are available, making virtual reality workable.</a:t>
            </a:r>
          </a:p>
          <a:p>
            <a:pPr lvl="1" algn="just">
              <a:lnSpc>
                <a:spcPct val="150000"/>
              </a:lnSpc>
              <a:spcBef>
                <a:spcPts val="0"/>
              </a:spcBef>
            </a:pPr>
            <a:r>
              <a:rPr lang="en-IN" b="1" u="sng" dirty="0" smtClean="0"/>
              <a:t>The Codec Wars</a:t>
            </a:r>
          </a:p>
          <a:p>
            <a:pPr lvl="2" algn="just">
              <a:lnSpc>
                <a:spcPct val="150000"/>
              </a:lnSpc>
              <a:spcBef>
                <a:spcPts val="0"/>
              </a:spcBef>
            </a:pPr>
            <a:r>
              <a:rPr lang="en-IN" dirty="0" smtClean="0"/>
              <a:t>The high bit rate requirements of video </a:t>
            </a:r>
          </a:p>
          <a:p>
            <a:pPr lvl="2" algn="just">
              <a:lnSpc>
                <a:spcPct val="150000"/>
              </a:lnSpc>
              <a:spcBef>
                <a:spcPts val="0"/>
              </a:spcBef>
            </a:pPr>
            <a:r>
              <a:rPr lang="en-IN" dirty="0" smtClean="0"/>
              <a:t>low bit rates available from CD-ROMs.</a:t>
            </a:r>
          </a:p>
          <a:p>
            <a:pPr lvl="2" algn="just">
              <a:lnSpc>
                <a:spcPct val="150000"/>
              </a:lnSpc>
              <a:spcBef>
                <a:spcPts val="0"/>
              </a:spcBef>
            </a:pPr>
            <a:r>
              <a:rPr lang="en-IN" dirty="0" smtClean="0"/>
              <a:t>needed to compress and decompress the video.</a:t>
            </a:r>
            <a:endParaRPr lang="en-IN" b="1" u="sng" dirty="0" smtClean="0"/>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video analog and digital technologies </a:t>
            </a:r>
          </a:p>
        </p:txBody>
      </p:sp>
      <p:sp>
        <p:nvSpPr>
          <p:cNvPr id="4" name="Content Placeholder 3"/>
          <p:cNvSpPr>
            <a:spLocks noGrp="1"/>
          </p:cNvSpPr>
          <p:nvPr>
            <p:ph idx="1"/>
          </p:nvPr>
        </p:nvSpPr>
        <p:spPr>
          <a:xfrm>
            <a:off x="457200" y="1071546"/>
            <a:ext cx="7239000" cy="5384190"/>
          </a:xfrm>
        </p:spPr>
        <p:txBody>
          <a:bodyPr>
            <a:normAutofit fontScale="85000" lnSpcReduction="20000"/>
          </a:bodyPr>
          <a:lstStyle/>
          <a:p>
            <a:pPr>
              <a:buNone/>
            </a:pPr>
            <a:endParaRPr lang="en-US" dirty="0" smtClean="0"/>
          </a:p>
          <a:p>
            <a:r>
              <a:rPr lang="en-US" dirty="0"/>
              <a:t>A charge-coupled device (CCD) converts the light that has been reflected from an object through the camera’s lens.</a:t>
            </a:r>
          </a:p>
          <a:p>
            <a:r>
              <a:rPr lang="en-US" dirty="0"/>
              <a:t>■ Four broadcast and video standards and recording formats are commonly in use around the world: NTSC, PAL, SECAM, and HDTV.</a:t>
            </a:r>
          </a:p>
          <a:p>
            <a:r>
              <a:rPr lang="en-US" dirty="0"/>
              <a:t>■ HDTV provides high resolution in a 16:9 aspect ratio.</a:t>
            </a:r>
          </a:p>
          <a:p>
            <a:r>
              <a:rPr lang="en-US" dirty="0"/>
              <a:t>■ Flat screen displays are all-digital, using either liquid crystal display (LCD) or plasma technologies, and have supplanted CRTs for computer use.</a:t>
            </a:r>
          </a:p>
          <a:p>
            <a:r>
              <a:rPr lang="en-US" dirty="0"/>
              <a:t>■ The process of building a single frame from two fields is called interlacing, a technique that helps to prevent flicker.</a:t>
            </a:r>
          </a:p>
          <a:p>
            <a:r>
              <a:rPr lang="en-US" dirty="0"/>
              <a:t>■ Progressive-scan technology draws the lines of an entire video frame in a single pass, without inter- lacing them and without flicker.</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4405098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7239000" cy="751506"/>
          </a:xfrm>
        </p:spPr>
        <p:txBody>
          <a:bodyPr>
            <a:normAutofit fontScale="90000"/>
          </a:bodyPr>
          <a:lstStyle/>
          <a:p>
            <a:pPr algn="ctr"/>
            <a:r>
              <a:rPr lang="en-US" dirty="0"/>
              <a:t>video analog and digital technologies </a:t>
            </a:r>
          </a:p>
        </p:txBody>
      </p:sp>
      <p:sp>
        <p:nvSpPr>
          <p:cNvPr id="4" name="Content Placeholder 3"/>
          <p:cNvSpPr>
            <a:spLocks noGrp="1"/>
          </p:cNvSpPr>
          <p:nvPr>
            <p:ph idx="1"/>
          </p:nvPr>
        </p:nvSpPr>
        <p:spPr>
          <a:xfrm>
            <a:off x="457200" y="1071546"/>
            <a:ext cx="7239000" cy="5384190"/>
          </a:xfrm>
        </p:spPr>
        <p:txBody>
          <a:bodyPr>
            <a:normAutofit/>
          </a:bodyPr>
          <a:lstStyle/>
          <a:p>
            <a:pPr>
              <a:buNone/>
            </a:pPr>
            <a:endParaRPr lang="en-US" dirty="0" smtClean="0"/>
          </a:p>
          <a:p>
            <a:pPr lvl="0"/>
            <a:r>
              <a:rPr lang="en-US" dirty="0" smtClean="0"/>
              <a:t>don’t </a:t>
            </a:r>
            <a:r>
              <a:rPr lang="en-US" dirty="0"/>
              <a:t>place critical information such as text in the outer 15 percent of the screen. Keep it within the “safe title area.”</a:t>
            </a:r>
          </a:p>
          <a:p>
            <a:pPr algn="just"/>
            <a:endParaRPr lang="en-US" dirty="0"/>
          </a:p>
        </p:txBody>
      </p:sp>
      <p:pic>
        <p:nvPicPr>
          <p:cNvPr id="5" name="Google Shape;15;p13"/>
          <p:cNvPicPr preferRelativeResize="0"/>
          <p:nvPr/>
        </p:nvPicPr>
        <p:blipFill rotWithShape="1">
          <a:blip r:embed="rId2">
            <a:alphaModFix/>
          </a:blip>
          <a:srcRect/>
          <a:stretch/>
        </p:blipFill>
        <p:spPr>
          <a:xfrm>
            <a:off x="0" y="205348"/>
            <a:ext cx="776790" cy="610630"/>
          </a:xfrm>
          <a:prstGeom prst="rect">
            <a:avLst/>
          </a:prstGeom>
          <a:noFill/>
          <a:ln>
            <a:noFill/>
          </a:ln>
        </p:spPr>
      </p:pic>
      <p:pic>
        <p:nvPicPr>
          <p:cNvPr id="6"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79233"/>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81</a:t>
            </a:fld>
            <a:endParaRPr lang="en-US"/>
          </a:p>
        </p:txBody>
      </p:sp>
    </p:spTree>
    <p:extLst>
      <p:ext uri="{BB962C8B-B14F-4D97-AF65-F5344CB8AC3E}">
        <p14:creationId xmlns:p14="http://schemas.microsoft.com/office/powerpoint/2010/main" val="254936040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endParaRPr lang="en-US" sz="8000" dirty="0" smtClean="0"/>
          </a:p>
          <a:p>
            <a:pPr algn="ctr"/>
            <a:r>
              <a:rPr lang="en-US" sz="8000" b="1" dirty="0" smtClean="0">
                <a:solidFill>
                  <a:srgbClr val="FF0000"/>
                </a:solidFill>
              </a:rPr>
              <a:t>THANK YOU</a:t>
            </a:r>
            <a:endParaRPr lang="en-IN" sz="8000" b="1" dirty="0">
              <a:solidFill>
                <a:srgbClr val="FF0000"/>
              </a:solidFill>
            </a:endParaRPr>
          </a:p>
        </p:txBody>
      </p:sp>
      <p:sp>
        <p:nvSpPr>
          <p:cNvPr id="2" name="Date Placeholder 1"/>
          <p:cNvSpPr>
            <a:spLocks noGrp="1"/>
          </p:cNvSpPr>
          <p:nvPr>
            <p:ph type="dt" sz="half" idx="10"/>
          </p:nvPr>
        </p:nvSpPr>
        <p:spPr/>
        <p:txBody>
          <a:bodyPr/>
          <a:lstStyle/>
          <a:p>
            <a:r>
              <a:rPr lang="en-US" smtClean="0"/>
              <a:t>13-Mar-23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fontScale="90000"/>
          </a:bodyPr>
          <a:lstStyle/>
          <a:p>
            <a:pPr algn="ctr"/>
            <a:r>
              <a:rPr lang="en-IN" dirty="0" smtClean="0"/>
              <a:t>Digital Video Containers</a:t>
            </a:r>
            <a:endParaRPr lang="en-US" dirty="0"/>
          </a:p>
        </p:txBody>
      </p:sp>
      <p:sp>
        <p:nvSpPr>
          <p:cNvPr id="3" name="Content Placeholder 2"/>
          <p:cNvSpPr>
            <a:spLocks noGrp="1"/>
          </p:cNvSpPr>
          <p:nvPr>
            <p:ph idx="1"/>
          </p:nvPr>
        </p:nvSpPr>
        <p:spPr>
          <a:xfrm>
            <a:off x="457200" y="914400"/>
            <a:ext cx="7696200" cy="5562600"/>
          </a:xfrm>
        </p:spPr>
        <p:txBody>
          <a:bodyPr>
            <a:normAutofit/>
          </a:bodyPr>
          <a:lstStyle/>
          <a:p>
            <a:pPr algn="just">
              <a:lnSpc>
                <a:spcPct val="150000"/>
              </a:lnSpc>
              <a:spcBef>
                <a:spcPts val="0"/>
              </a:spcBef>
            </a:pPr>
            <a:r>
              <a:rPr lang="en-IN" dirty="0" err="1" smtClean="0"/>
              <a:t>Codecs</a:t>
            </a:r>
            <a:endParaRPr lang="en-IN" dirty="0" smtClean="0"/>
          </a:p>
          <a:p>
            <a:pPr lvl="1" algn="just">
              <a:lnSpc>
                <a:spcPct val="150000"/>
              </a:lnSpc>
              <a:spcBef>
                <a:spcPts val="0"/>
              </a:spcBef>
            </a:pPr>
            <a:r>
              <a:rPr lang="en-IN" dirty="0" smtClean="0"/>
              <a:t>MPEG-4, multiple views, layers, and multiple sound tracks of a scene, as well as stereoscopic and 3-D views, are available, making virtual reality workable.</a:t>
            </a:r>
          </a:p>
          <a:p>
            <a:pPr lvl="1" algn="just">
              <a:lnSpc>
                <a:spcPct val="150000"/>
              </a:lnSpc>
              <a:spcBef>
                <a:spcPts val="0"/>
              </a:spcBef>
            </a:pPr>
            <a:r>
              <a:rPr lang="en-IN" b="1" u="sng" dirty="0" smtClean="0"/>
              <a:t>The Codec Wars</a:t>
            </a:r>
          </a:p>
          <a:p>
            <a:pPr lvl="2" algn="just">
              <a:lnSpc>
                <a:spcPct val="150000"/>
              </a:lnSpc>
              <a:spcBef>
                <a:spcPts val="0"/>
              </a:spcBef>
            </a:pPr>
            <a:r>
              <a:rPr lang="en-IN" dirty="0" smtClean="0"/>
              <a:t>The high bit rate requirements of video </a:t>
            </a:r>
          </a:p>
          <a:p>
            <a:pPr lvl="2" algn="just">
              <a:lnSpc>
                <a:spcPct val="150000"/>
              </a:lnSpc>
              <a:spcBef>
                <a:spcPts val="0"/>
              </a:spcBef>
            </a:pPr>
            <a:r>
              <a:rPr lang="en-IN" dirty="0" smtClean="0"/>
              <a:t>low bit rates available from CD-ROMs.</a:t>
            </a:r>
          </a:p>
          <a:p>
            <a:pPr lvl="2" algn="just">
              <a:lnSpc>
                <a:spcPct val="150000"/>
              </a:lnSpc>
              <a:spcBef>
                <a:spcPts val="0"/>
              </a:spcBef>
            </a:pPr>
            <a:r>
              <a:rPr lang="en-IN" dirty="0" smtClean="0"/>
              <a:t>needed to compress and decompress the video.</a:t>
            </a:r>
            <a:endParaRPr lang="en-IN" b="1" u="sng" dirty="0" smtClean="0"/>
          </a:p>
        </p:txBody>
      </p:sp>
      <p:pic>
        <p:nvPicPr>
          <p:cNvPr id="4" name="Google Shape;15;p13"/>
          <p:cNvPicPr preferRelativeResize="0"/>
          <p:nvPr/>
        </p:nvPicPr>
        <p:blipFill rotWithShape="1">
          <a:blip r:embed="rId2">
            <a:alphaModFix/>
          </a:blip>
          <a:srcRect/>
          <a:stretch/>
        </p:blipFill>
        <p:spPr>
          <a:xfrm>
            <a:off x="251521" y="368373"/>
            <a:ext cx="776790" cy="610630"/>
          </a:xfrm>
          <a:prstGeom prst="rect">
            <a:avLst/>
          </a:prstGeom>
          <a:noFill/>
          <a:ln>
            <a:noFill/>
          </a:ln>
        </p:spPr>
      </p:pic>
      <p:pic>
        <p:nvPicPr>
          <p:cNvPr id="5" name="Picture 2"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1435"/>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r>
              <a:rPr lang="en-US" smtClean="0"/>
              <a:t>13-Mar-23</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44824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269</TotalTime>
  <Words>5149</Words>
  <Application>Microsoft Office PowerPoint</Application>
  <PresentationFormat>On-screen Show (4:3)</PresentationFormat>
  <Paragraphs>528</Paragraphs>
  <Slides>82</Slides>
  <Notes>2</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Opulent</vt:lpstr>
      <vt:lpstr>DRSNS RAJALAKSHMI COLLEGE OF ARTS AND SCIENCE(AUTONOMOUS), COIMBATORE  MULTIMEDIA SYSTEMS  </vt:lpstr>
      <vt:lpstr>Digital Video Containers</vt:lpstr>
      <vt:lpstr>Digital Video Containers</vt:lpstr>
      <vt:lpstr>Digital Video Containers</vt:lpstr>
      <vt:lpstr>Digital Video Containers</vt:lpstr>
      <vt:lpstr>Digital Video Containers</vt:lpstr>
      <vt:lpstr>Digital Video Containers</vt:lpstr>
      <vt:lpstr>Digital Video Containers</vt:lpstr>
      <vt:lpstr>Digital Video Containers</vt:lpstr>
      <vt:lpstr>Video format converters</vt:lpstr>
      <vt:lpstr>Digital Video Containers</vt:lpstr>
      <vt:lpstr>Shooting and editing video</vt:lpstr>
      <vt:lpstr>Shooting and editing video</vt:lpstr>
      <vt:lpstr>Shooting platform</vt:lpstr>
      <vt:lpstr>Shooting platform</vt:lpstr>
      <vt:lpstr>Shooting platform</vt:lpstr>
      <vt:lpstr>Memory and storage devices</vt:lpstr>
      <vt:lpstr>Memory and storage devices</vt:lpstr>
      <vt:lpstr>Memory and storage devices</vt:lpstr>
      <vt:lpstr>Whats you need software</vt:lpstr>
      <vt:lpstr>Text editing and word processing tools</vt:lpstr>
      <vt:lpstr>Text editing and word processing tools</vt:lpstr>
      <vt:lpstr>Painting and drawing tools</vt:lpstr>
      <vt:lpstr>Painting and drawing tools</vt:lpstr>
      <vt:lpstr>Painting and drawing tools</vt:lpstr>
      <vt:lpstr>Painting and drawing tools</vt:lpstr>
      <vt:lpstr>Image – editing tools</vt:lpstr>
      <vt:lpstr>Types of authoring tools</vt:lpstr>
      <vt:lpstr>Types of authoring tools</vt:lpstr>
      <vt:lpstr>Types of authoring tools</vt:lpstr>
      <vt:lpstr>Types of authoring tools</vt:lpstr>
      <vt:lpstr>Types of authoring tools</vt:lpstr>
      <vt:lpstr>INPUT DEVICES</vt:lpstr>
      <vt:lpstr>INPUT DEVICES</vt:lpstr>
      <vt:lpstr>INPUT DEVICES</vt:lpstr>
      <vt:lpstr>INPUT DEVICES</vt:lpstr>
      <vt:lpstr>OUTPUT DEVICES</vt:lpstr>
      <vt:lpstr>Principles of Animation</vt:lpstr>
      <vt:lpstr>Principles of Animation</vt:lpstr>
      <vt:lpstr>Principles of Animation</vt:lpstr>
      <vt:lpstr>Principles of Animation</vt:lpstr>
      <vt:lpstr>Principles of Animation</vt:lpstr>
      <vt:lpstr>Principles of Animation</vt:lpstr>
      <vt:lpstr>Animation Techniques</vt:lpstr>
      <vt:lpstr>Animation Techniques</vt:lpstr>
      <vt:lpstr>Animation Techniques</vt:lpstr>
      <vt:lpstr>Animation Techniques</vt:lpstr>
      <vt:lpstr>Animation Techniques</vt:lpstr>
      <vt:lpstr>Creating an Animated Scene</vt:lpstr>
      <vt:lpstr>Creating an Animated Scene</vt:lpstr>
      <vt:lpstr>Creating an Animated Scene</vt:lpstr>
      <vt:lpstr>Analog Video</vt:lpstr>
      <vt:lpstr>Analog Video</vt:lpstr>
      <vt:lpstr>Analog Video</vt:lpstr>
      <vt:lpstr>Analog Video</vt:lpstr>
      <vt:lpstr>Analog Video</vt:lpstr>
      <vt:lpstr>Analog Video</vt:lpstr>
      <vt:lpstr>Analog Video</vt:lpstr>
      <vt:lpstr>Analog Video</vt:lpstr>
      <vt:lpstr>Analog Video</vt:lpstr>
      <vt:lpstr>Video Works and Display.</vt:lpstr>
      <vt:lpstr>Video Works and Display.</vt:lpstr>
      <vt:lpstr>Video Works and Display.</vt:lpstr>
      <vt:lpstr>Video Works and Display.</vt:lpstr>
      <vt:lpstr>Video Works and Display.</vt:lpstr>
      <vt:lpstr>Video Works and Display.</vt:lpstr>
      <vt:lpstr>Video Works and Display.</vt:lpstr>
      <vt:lpstr>Video Works and Display.</vt:lpstr>
      <vt:lpstr>Video Works and Display.</vt:lpstr>
      <vt:lpstr>Video Works and Display.</vt:lpstr>
      <vt:lpstr>Video Works and Display.</vt:lpstr>
      <vt:lpstr>Video Works and Display.</vt:lpstr>
      <vt:lpstr>Video Format Converters</vt:lpstr>
      <vt:lpstr>Video Format Converters</vt:lpstr>
      <vt:lpstr>Video Format Converters</vt:lpstr>
      <vt:lpstr>video analog and digital technologies </vt:lpstr>
      <vt:lpstr>video analog and digital technologies </vt:lpstr>
      <vt:lpstr>video analog and digital technologies </vt:lpstr>
      <vt:lpstr>video analog and digital technologies </vt:lpstr>
      <vt:lpstr>video analog and digital technologies </vt:lpstr>
      <vt:lpstr>video analog and digital technologies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DRSNS RAJALAKSHMI COLLEGE OF ARTS AND SCIENCE(AUTONOMOUS), COIMBATORE  DESKTOP PUBLISHING  16UCA602</dc:title>
  <dc:creator>DELL 2021</dc:creator>
  <cp:lastModifiedBy>DELL 2021</cp:lastModifiedBy>
  <cp:revision>75</cp:revision>
  <dcterms:created xsi:type="dcterms:W3CDTF">2006-08-16T00:00:00Z</dcterms:created>
  <dcterms:modified xsi:type="dcterms:W3CDTF">2023-03-13T14:13:13Z</dcterms:modified>
</cp:coreProperties>
</file>